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64" r:id="rId2"/>
    <p:sldId id="256" r:id="rId3"/>
    <p:sldId id="265" r:id="rId4"/>
    <p:sldId id="257" r:id="rId5"/>
    <p:sldId id="266" r:id="rId6"/>
    <p:sldId id="267" r:id="rId7"/>
    <p:sldId id="270" r:id="rId8"/>
    <p:sldId id="258" r:id="rId9"/>
    <p:sldId id="259" r:id="rId10"/>
    <p:sldId id="261" r:id="rId11"/>
    <p:sldId id="268" r:id="rId12"/>
    <p:sldId id="262" r:id="rId13"/>
    <p:sldId id="263"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5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C50C06-219E-4F2D-A7B7-1CF62972D01E}" type="datetimeFigureOut">
              <a:rPr lang="en-US" smtClean="0"/>
              <a:t>10/16/2023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D6E742-986E-4937-8C9F-888ACE2B9443}" type="slidenum">
              <a:rPr lang="en-US" smtClean="0"/>
              <a:t>‹#›</a:t>
            </a:fld>
            <a:endParaRPr lang="en-US"/>
          </a:p>
        </p:txBody>
      </p:sp>
    </p:spTree>
    <p:extLst>
      <p:ext uri="{BB962C8B-B14F-4D97-AF65-F5344CB8AC3E}">
        <p14:creationId xmlns:p14="http://schemas.microsoft.com/office/powerpoint/2010/main" val="1099474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D6E742-986E-4937-8C9F-888ACE2B9443}" type="slidenum">
              <a:rPr lang="en-US" smtClean="0"/>
              <a:t>2</a:t>
            </a:fld>
            <a:endParaRPr lang="en-US"/>
          </a:p>
        </p:txBody>
      </p:sp>
    </p:spTree>
    <p:extLst>
      <p:ext uri="{BB962C8B-B14F-4D97-AF65-F5344CB8AC3E}">
        <p14:creationId xmlns:p14="http://schemas.microsoft.com/office/powerpoint/2010/main" val="974306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D6E742-986E-4937-8C9F-888ACE2B9443}" type="slidenum">
              <a:rPr lang="en-US" smtClean="0"/>
              <a:t>3</a:t>
            </a:fld>
            <a:endParaRPr lang="en-US"/>
          </a:p>
        </p:txBody>
      </p:sp>
    </p:spTree>
    <p:extLst>
      <p:ext uri="{BB962C8B-B14F-4D97-AF65-F5344CB8AC3E}">
        <p14:creationId xmlns:p14="http://schemas.microsoft.com/office/powerpoint/2010/main" val="350201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Programming Machine Learning in Python is a popular choice for several compelling reasons:</a:t>
            </a:r>
          </a:p>
          <a:p>
            <a:endParaRPr lang="en-US" dirty="0" smtClean="0"/>
          </a:p>
          <a:p>
            <a:r>
              <a:rPr lang="en-US" dirty="0" smtClean="0"/>
              <a:t>1. **Abundant Libraries and Frameworks**: Python has a rich ecosystem of libraries and frameworks specifically designed for machine learning and data science, such as </a:t>
            </a:r>
            <a:r>
              <a:rPr lang="en-US" dirty="0" err="1" smtClean="0"/>
              <a:t>TensorFlow</a:t>
            </a:r>
            <a:r>
              <a:rPr lang="en-US" dirty="0" smtClean="0"/>
              <a:t>, </a:t>
            </a:r>
            <a:r>
              <a:rPr lang="en-US" dirty="0" err="1" smtClean="0"/>
              <a:t>PyTorch</a:t>
            </a:r>
            <a:r>
              <a:rPr lang="en-US" dirty="0" smtClean="0"/>
              <a:t>, </a:t>
            </a:r>
            <a:r>
              <a:rPr lang="en-US" dirty="0" err="1" smtClean="0"/>
              <a:t>Scikit</a:t>
            </a:r>
            <a:r>
              <a:rPr lang="en-US" dirty="0" smtClean="0"/>
              <a:t>-Learn, and </a:t>
            </a:r>
            <a:r>
              <a:rPr lang="en-US" dirty="0" err="1" smtClean="0"/>
              <a:t>Keras</a:t>
            </a:r>
            <a:r>
              <a:rPr lang="en-US" dirty="0" smtClean="0"/>
              <a:t>. These libraries provide pre-built tools and functions that simplify the implementation of complex machine learning models. This extensive collection of resources accelerates development and research.</a:t>
            </a:r>
          </a:p>
          <a:p>
            <a:endParaRPr lang="en-US" dirty="0" smtClean="0"/>
          </a:p>
          <a:p>
            <a:r>
              <a:rPr lang="en-US" dirty="0" smtClean="0"/>
              <a:t>2. **Ease of Learning**: Python is renowned for its simplicity and readability. Its straightforward and human-readable syntax makes it accessible to both beginners and experienced programmers. The ease of learning Python reduces the learning curve for individuals entering the field of machine learning.</a:t>
            </a:r>
          </a:p>
          <a:p>
            <a:endParaRPr lang="en-US" dirty="0" smtClean="0"/>
          </a:p>
          <a:p>
            <a:r>
              <a:rPr lang="en-US" dirty="0" smtClean="0"/>
              <a:t>3. **Community Support**: Python boasts a large and active community of developers, data scientists, and machine learning practitioners. This vibrant community provides a wealth of tutorials, documentation, and online forums where you can seek help, share knowledge, and collaborate on projects. This support network is invaluable for learning and troubleshooting.</a:t>
            </a:r>
          </a:p>
          <a:p>
            <a:endParaRPr lang="en-US" dirty="0" smtClean="0"/>
          </a:p>
          <a:p>
            <a:r>
              <a:rPr lang="en-US" dirty="0" smtClean="0"/>
              <a:t>4. **Cross-Platform Compatibility**: Python is a cross-platform language, meaning that code written in Python can run on various operating systems without significant modifications. This cross-compatibility simplifies the deployment of machine learning models across different environments.</a:t>
            </a:r>
          </a:p>
          <a:p>
            <a:endParaRPr lang="en-US" dirty="0" smtClean="0"/>
          </a:p>
          <a:p>
            <a:r>
              <a:rPr lang="en-US" dirty="0" smtClean="0"/>
              <a:t>5. **Integration with Data Science Tools**: Python seamlessly integrates with essential data science tools, including </a:t>
            </a:r>
            <a:r>
              <a:rPr lang="en-US" dirty="0" err="1" smtClean="0"/>
              <a:t>Jupyter</a:t>
            </a:r>
            <a:r>
              <a:rPr lang="en-US" dirty="0" smtClean="0"/>
              <a:t> Notebooks, pandas, </a:t>
            </a:r>
            <a:r>
              <a:rPr lang="en-US" dirty="0" err="1" smtClean="0"/>
              <a:t>NumPy</a:t>
            </a:r>
            <a:r>
              <a:rPr lang="en-US" dirty="0" smtClean="0"/>
              <a:t>, and </a:t>
            </a:r>
            <a:r>
              <a:rPr lang="en-US" dirty="0" err="1" smtClean="0"/>
              <a:t>matplotlib</a:t>
            </a:r>
            <a:r>
              <a:rPr lang="en-US" dirty="0" smtClean="0"/>
              <a:t>. These tools facilitate data manipulation, visualization, and analysis, which are fundamental components of any machine learning project.</a:t>
            </a:r>
          </a:p>
          <a:p>
            <a:endParaRPr lang="en-US" dirty="0" smtClean="0"/>
          </a:p>
          <a:p>
            <a:r>
              <a:rPr lang="en-US" dirty="0" smtClean="0"/>
              <a:t>6. **Large Dataset Handling**: Python offers efficient mechanisms for handling large datasets. Libraries like </a:t>
            </a:r>
            <a:r>
              <a:rPr lang="en-US" dirty="0" err="1" smtClean="0"/>
              <a:t>Dask</a:t>
            </a:r>
            <a:r>
              <a:rPr lang="en-US" dirty="0" smtClean="0"/>
              <a:t> and </a:t>
            </a:r>
            <a:r>
              <a:rPr lang="en-US" dirty="0" err="1" smtClean="0"/>
              <a:t>Vaex</a:t>
            </a:r>
            <a:r>
              <a:rPr lang="en-US" dirty="0" smtClean="0"/>
              <a:t> are designed for scalable data processing and analysis, making Python suitable for big data and data-intensive machine learning tasks.</a:t>
            </a:r>
          </a:p>
          <a:p>
            <a:endParaRPr lang="en-US" dirty="0" smtClean="0"/>
          </a:p>
          <a:p>
            <a:r>
              <a:rPr lang="en-US" dirty="0" smtClean="0"/>
              <a:t>7. **Active Development**: Python is actively developed and updated, ensuring that it remains up-to-date with the latest advancements in machine learning and data science. This continuous development cycle keeps Python relevant and competitive in the field.</a:t>
            </a:r>
          </a:p>
          <a:p>
            <a:endParaRPr lang="en-US" dirty="0" smtClean="0"/>
          </a:p>
          <a:p>
            <a:r>
              <a:rPr lang="en-US" dirty="0" smtClean="0"/>
              <a:t>8. **Versatility**: Python is not limited to machine learning; it is a versatile language used in web development, scripting, automation, scientific computing, and more. This versatility makes Python a valuable skill for professionals working in various domains, enhancing career opportunities.</a:t>
            </a:r>
          </a:p>
          <a:p>
            <a:endParaRPr lang="en-US" dirty="0" smtClean="0"/>
          </a:p>
          <a:p>
            <a:r>
              <a:rPr lang="en-US" dirty="0" smtClean="0"/>
              <a:t>9. **Deployment and </a:t>
            </a:r>
            <a:r>
              <a:rPr lang="en-US" dirty="0" err="1" smtClean="0"/>
              <a:t>Productionization</a:t>
            </a:r>
            <a:r>
              <a:rPr lang="en-US" dirty="0" smtClean="0"/>
              <a:t>**: Python's popularity in the industry means that it has well-established tools and frameworks for deploying machine learning models in real-world applications. Frameworks like Flask and Django make it relatively straightforward to convert machine learning models into web services and deploy them for practical use.</a:t>
            </a:r>
          </a:p>
          <a:p>
            <a:endParaRPr lang="en-US" dirty="0" smtClean="0"/>
          </a:p>
          <a:p>
            <a:r>
              <a:rPr lang="en-US" dirty="0" smtClean="0"/>
              <a:t>10. **Educational Resources**: Many online courses, books, and tutorials are focused on machine learning in Python. These resources make it an excellent choice for self-learners and individuals pursuing formal education in machine learning, providing a wealth of educational materials and a supportive community.</a:t>
            </a:r>
          </a:p>
          <a:p>
            <a:endParaRPr lang="en-US" dirty="0" smtClean="0"/>
          </a:p>
          <a:p>
            <a:r>
              <a:rPr lang="en-US" dirty="0" smtClean="0"/>
              <a:t>In summary, Python's extensive libraries, ease of learning, strong community support, cross-platform compatibility, integration with data science tools, and versatility have collectively made it the preferred language for programming machine learning solutions. Python's broad adoption in academia and industry reinforces its status as a top choice for machine learning practitioners.</a:t>
            </a:r>
            <a:endParaRPr lang="en-US" dirty="0"/>
          </a:p>
        </p:txBody>
      </p:sp>
      <p:sp>
        <p:nvSpPr>
          <p:cNvPr id="4" name="Slide Number Placeholder 3"/>
          <p:cNvSpPr>
            <a:spLocks noGrp="1"/>
          </p:cNvSpPr>
          <p:nvPr>
            <p:ph type="sldNum" sz="quarter" idx="10"/>
          </p:nvPr>
        </p:nvSpPr>
        <p:spPr/>
        <p:txBody>
          <a:bodyPr/>
          <a:lstStyle/>
          <a:p>
            <a:fld id="{4FD6E742-986E-4937-8C9F-888ACE2B9443}" type="slidenum">
              <a:rPr lang="en-US" smtClean="0"/>
              <a:t>9</a:t>
            </a:fld>
            <a:endParaRPr lang="en-US"/>
          </a:p>
        </p:txBody>
      </p:sp>
    </p:spTree>
    <p:extLst>
      <p:ext uri="{BB962C8B-B14F-4D97-AF65-F5344CB8AC3E}">
        <p14:creationId xmlns:p14="http://schemas.microsoft.com/office/powerpoint/2010/main" val="1493961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Programming Machine Learning in Python is a popular choice for several compelling reasons:</a:t>
            </a:r>
          </a:p>
          <a:p>
            <a:endParaRPr lang="en-US" dirty="0" smtClean="0"/>
          </a:p>
          <a:p>
            <a:r>
              <a:rPr lang="en-US" dirty="0" smtClean="0"/>
              <a:t>1. **Abundant Libraries and Frameworks**: Python has a rich ecosystem of libraries and frameworks specifically designed for machine learning and data science, such as </a:t>
            </a:r>
            <a:r>
              <a:rPr lang="en-US" dirty="0" err="1" smtClean="0"/>
              <a:t>TensorFlow</a:t>
            </a:r>
            <a:r>
              <a:rPr lang="en-US" dirty="0" smtClean="0"/>
              <a:t>, </a:t>
            </a:r>
            <a:r>
              <a:rPr lang="en-US" dirty="0" err="1" smtClean="0"/>
              <a:t>PyTorch</a:t>
            </a:r>
            <a:r>
              <a:rPr lang="en-US" dirty="0" smtClean="0"/>
              <a:t>, </a:t>
            </a:r>
            <a:r>
              <a:rPr lang="en-US" dirty="0" err="1" smtClean="0"/>
              <a:t>Scikit</a:t>
            </a:r>
            <a:r>
              <a:rPr lang="en-US" dirty="0" smtClean="0"/>
              <a:t>-Learn, and </a:t>
            </a:r>
            <a:r>
              <a:rPr lang="en-US" dirty="0" err="1" smtClean="0"/>
              <a:t>Keras</a:t>
            </a:r>
            <a:r>
              <a:rPr lang="en-US" dirty="0" smtClean="0"/>
              <a:t>. These libraries provide pre-built tools and functions that simplify the implementation of complex machine learning models. This extensive collection of resources accelerates development and research.</a:t>
            </a:r>
          </a:p>
          <a:p>
            <a:endParaRPr lang="en-US" dirty="0" smtClean="0"/>
          </a:p>
          <a:p>
            <a:r>
              <a:rPr lang="en-US" dirty="0" smtClean="0"/>
              <a:t>2. **Ease of Learning**: Python is renowned for its simplicity and readability. Its straightforward and human-readable syntax makes it accessible to both beginners and experienced programmers. The ease of learning Python reduces the learning curve for individuals entering the field of machine learning.</a:t>
            </a:r>
          </a:p>
          <a:p>
            <a:endParaRPr lang="en-US" dirty="0" smtClean="0"/>
          </a:p>
          <a:p>
            <a:r>
              <a:rPr lang="en-US" dirty="0" smtClean="0"/>
              <a:t>3. **Community Support**: Python boasts a large and active community of developers, data scientists, and machine learning practitioners. This vibrant community provides a wealth of tutorials, documentation, and online forums where you can seek help, share knowledge, and collaborate on projects. This support network is invaluable for learning and troubleshooting.</a:t>
            </a:r>
          </a:p>
          <a:p>
            <a:endParaRPr lang="en-US" dirty="0" smtClean="0"/>
          </a:p>
          <a:p>
            <a:r>
              <a:rPr lang="en-US" dirty="0" smtClean="0"/>
              <a:t>4. **Cross-Platform Compatibility**: Python is a cross-platform language, meaning that code written in Python can run on various operating systems without significant modifications. This cross-compatibility simplifies the deployment of machine learning models across different environments.</a:t>
            </a:r>
          </a:p>
          <a:p>
            <a:endParaRPr lang="en-US" dirty="0" smtClean="0"/>
          </a:p>
          <a:p>
            <a:r>
              <a:rPr lang="en-US" dirty="0" smtClean="0"/>
              <a:t>5. **Integration with Data Science Tools**: Python seamlessly integrates with essential data science tools, including </a:t>
            </a:r>
            <a:r>
              <a:rPr lang="en-US" dirty="0" err="1" smtClean="0"/>
              <a:t>Jupyter</a:t>
            </a:r>
            <a:r>
              <a:rPr lang="en-US" dirty="0" smtClean="0"/>
              <a:t> Notebooks, pandas, </a:t>
            </a:r>
            <a:r>
              <a:rPr lang="en-US" dirty="0" err="1" smtClean="0"/>
              <a:t>NumPy</a:t>
            </a:r>
            <a:r>
              <a:rPr lang="en-US" dirty="0" smtClean="0"/>
              <a:t>, and </a:t>
            </a:r>
            <a:r>
              <a:rPr lang="en-US" dirty="0" err="1" smtClean="0"/>
              <a:t>matplotlib</a:t>
            </a:r>
            <a:r>
              <a:rPr lang="en-US" dirty="0" smtClean="0"/>
              <a:t>. These tools facilitate data manipulation, visualization, and analysis, which are fundamental components of any machine learning project.</a:t>
            </a:r>
          </a:p>
          <a:p>
            <a:endParaRPr lang="en-US" dirty="0" smtClean="0"/>
          </a:p>
          <a:p>
            <a:r>
              <a:rPr lang="en-US" dirty="0" smtClean="0"/>
              <a:t>6. **Large Dataset Handling**: Python offers efficient mechanisms for handling large datasets. Libraries like </a:t>
            </a:r>
            <a:r>
              <a:rPr lang="en-US" dirty="0" err="1" smtClean="0"/>
              <a:t>Dask</a:t>
            </a:r>
            <a:r>
              <a:rPr lang="en-US" dirty="0" smtClean="0"/>
              <a:t> and </a:t>
            </a:r>
            <a:r>
              <a:rPr lang="en-US" dirty="0" err="1" smtClean="0"/>
              <a:t>Vaex</a:t>
            </a:r>
            <a:r>
              <a:rPr lang="en-US" dirty="0" smtClean="0"/>
              <a:t> are designed for scalable data processing and analysis, making Python suitable for big data and data-intensive machine learning tasks.</a:t>
            </a:r>
          </a:p>
          <a:p>
            <a:endParaRPr lang="en-US" dirty="0" smtClean="0"/>
          </a:p>
          <a:p>
            <a:r>
              <a:rPr lang="en-US" dirty="0" smtClean="0"/>
              <a:t>7. **Active Development**: Python is actively developed and updated, ensuring that it remains up-to-date with the latest advancements in machine learning and data science. This continuous development cycle keeps Python relevant and competitive in the field.</a:t>
            </a:r>
          </a:p>
          <a:p>
            <a:endParaRPr lang="en-US" dirty="0" smtClean="0"/>
          </a:p>
          <a:p>
            <a:r>
              <a:rPr lang="en-US" dirty="0" smtClean="0"/>
              <a:t>8. **Versatility**: Python is not limited to machine learning; it is a versatile language used in web development, scripting, automation, scientific computing, and more. This versatility makes Python a valuable skill for professionals working in various domains, enhancing career opportunities.</a:t>
            </a:r>
          </a:p>
          <a:p>
            <a:endParaRPr lang="en-US" dirty="0" smtClean="0"/>
          </a:p>
          <a:p>
            <a:r>
              <a:rPr lang="en-US" dirty="0" smtClean="0"/>
              <a:t>9. **Deployment and </a:t>
            </a:r>
            <a:r>
              <a:rPr lang="en-US" dirty="0" err="1" smtClean="0"/>
              <a:t>Productionization</a:t>
            </a:r>
            <a:r>
              <a:rPr lang="en-US" dirty="0" smtClean="0"/>
              <a:t>**: Python's popularity in the industry means that it has well-established tools and frameworks for deploying machine learning models in real-world applications. Frameworks like Flask and Django make it relatively straightforward to convert machine learning models into web services and deploy them for practical use.</a:t>
            </a:r>
          </a:p>
          <a:p>
            <a:endParaRPr lang="en-US" dirty="0" smtClean="0"/>
          </a:p>
          <a:p>
            <a:r>
              <a:rPr lang="en-US" dirty="0" smtClean="0"/>
              <a:t>10. **Educational Resources**: Many online courses, books, and tutorials are focused on machine learning in Python. These resources make it an excellent choice for self-learners and individuals pursuing formal education in machine learning, providing a wealth of educational materials and a supportive community.</a:t>
            </a:r>
          </a:p>
          <a:p>
            <a:endParaRPr lang="en-US" dirty="0" smtClean="0"/>
          </a:p>
          <a:p>
            <a:r>
              <a:rPr lang="en-US" dirty="0" smtClean="0"/>
              <a:t>In summary, Python's extensive libraries, ease of learning, strong community support, cross-platform compatibility, integration with data science tools, and versatility have collectively made it the preferred language for programming machine learning solutions. Python's broad adoption in academia and industry reinforces its status as a top choice for machine learning practitioners.</a:t>
            </a:r>
            <a:endParaRPr lang="en-US" dirty="0"/>
          </a:p>
        </p:txBody>
      </p:sp>
      <p:sp>
        <p:nvSpPr>
          <p:cNvPr id="4" name="Slide Number Placeholder 3"/>
          <p:cNvSpPr>
            <a:spLocks noGrp="1"/>
          </p:cNvSpPr>
          <p:nvPr>
            <p:ph type="sldNum" sz="quarter" idx="10"/>
          </p:nvPr>
        </p:nvSpPr>
        <p:spPr/>
        <p:txBody>
          <a:bodyPr/>
          <a:lstStyle/>
          <a:p>
            <a:fld id="{4FD6E742-986E-4937-8C9F-888ACE2B9443}" type="slidenum">
              <a:rPr lang="en-US" smtClean="0"/>
              <a:t>10</a:t>
            </a:fld>
            <a:endParaRPr lang="en-US"/>
          </a:p>
        </p:txBody>
      </p:sp>
    </p:spTree>
    <p:extLst>
      <p:ext uri="{BB962C8B-B14F-4D97-AF65-F5344CB8AC3E}">
        <p14:creationId xmlns:p14="http://schemas.microsoft.com/office/powerpoint/2010/main" val="2099346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Programming Machine Learning in Python is a popular choice for several compelling reasons:</a:t>
            </a:r>
          </a:p>
          <a:p>
            <a:endParaRPr lang="en-US" dirty="0" smtClean="0"/>
          </a:p>
          <a:p>
            <a:r>
              <a:rPr lang="en-US" dirty="0" smtClean="0"/>
              <a:t>1. **Abundant Libraries and Frameworks**: Python has a rich ecosystem of libraries and frameworks specifically designed for machine learning and data science, such as </a:t>
            </a:r>
            <a:r>
              <a:rPr lang="en-US" dirty="0" err="1" smtClean="0"/>
              <a:t>TensorFlow</a:t>
            </a:r>
            <a:r>
              <a:rPr lang="en-US" dirty="0" smtClean="0"/>
              <a:t>, </a:t>
            </a:r>
            <a:r>
              <a:rPr lang="en-US" dirty="0" err="1" smtClean="0"/>
              <a:t>PyTorch</a:t>
            </a:r>
            <a:r>
              <a:rPr lang="en-US" dirty="0" smtClean="0"/>
              <a:t>, </a:t>
            </a:r>
            <a:r>
              <a:rPr lang="en-US" dirty="0" err="1" smtClean="0"/>
              <a:t>Scikit</a:t>
            </a:r>
            <a:r>
              <a:rPr lang="en-US" dirty="0" smtClean="0"/>
              <a:t>-Learn, and </a:t>
            </a:r>
            <a:r>
              <a:rPr lang="en-US" dirty="0" err="1" smtClean="0"/>
              <a:t>Keras</a:t>
            </a:r>
            <a:r>
              <a:rPr lang="en-US" dirty="0" smtClean="0"/>
              <a:t>. These libraries provide pre-built tools and functions that simplify the implementation of complex machine learning models. This extensive collection of resources accelerates development and research.</a:t>
            </a:r>
          </a:p>
          <a:p>
            <a:endParaRPr lang="en-US" dirty="0" smtClean="0"/>
          </a:p>
          <a:p>
            <a:r>
              <a:rPr lang="en-US" dirty="0" smtClean="0"/>
              <a:t>2. **Ease of Learning**: Python is renowned for its simplicity and readability. Its straightforward and human-readable syntax makes it accessible to both beginners and experienced programmers. The ease of learning Python reduces the learning curve for individuals entering the field of machine learning.</a:t>
            </a:r>
          </a:p>
          <a:p>
            <a:endParaRPr lang="en-US" dirty="0" smtClean="0"/>
          </a:p>
          <a:p>
            <a:r>
              <a:rPr lang="en-US" dirty="0" smtClean="0"/>
              <a:t>3. **Community Support**: Python boasts a large and active community of developers, data scientists, and machine learning practitioners. This vibrant community provides a wealth of tutorials, documentation, and online forums where you can seek help, share knowledge, and collaborate on projects. This support network is invaluable for learning and troubleshooting.</a:t>
            </a:r>
          </a:p>
          <a:p>
            <a:endParaRPr lang="en-US" dirty="0" smtClean="0"/>
          </a:p>
          <a:p>
            <a:r>
              <a:rPr lang="en-US" dirty="0" smtClean="0"/>
              <a:t>4. **Cross-Platform Compatibility**: Python is a cross-platform language, meaning that code written in Python can run on various operating systems without significant modifications. This cross-compatibility simplifies the deployment of machine learning models across different environments.</a:t>
            </a:r>
          </a:p>
          <a:p>
            <a:endParaRPr lang="en-US" dirty="0" smtClean="0"/>
          </a:p>
          <a:p>
            <a:r>
              <a:rPr lang="en-US" dirty="0" smtClean="0"/>
              <a:t>5. **Integration with Data Science Tools**: Python seamlessly integrates with essential data science tools, including </a:t>
            </a:r>
            <a:r>
              <a:rPr lang="en-US" dirty="0" err="1" smtClean="0"/>
              <a:t>Jupyter</a:t>
            </a:r>
            <a:r>
              <a:rPr lang="en-US" dirty="0" smtClean="0"/>
              <a:t> Notebooks, pandas, </a:t>
            </a:r>
            <a:r>
              <a:rPr lang="en-US" dirty="0" err="1" smtClean="0"/>
              <a:t>NumPy</a:t>
            </a:r>
            <a:r>
              <a:rPr lang="en-US" dirty="0" smtClean="0"/>
              <a:t>, and </a:t>
            </a:r>
            <a:r>
              <a:rPr lang="en-US" dirty="0" err="1" smtClean="0"/>
              <a:t>matplotlib</a:t>
            </a:r>
            <a:r>
              <a:rPr lang="en-US" dirty="0" smtClean="0"/>
              <a:t>. These tools facilitate data manipulation, visualization, and analysis, which are fundamental components of any machine learning project.</a:t>
            </a:r>
          </a:p>
          <a:p>
            <a:endParaRPr lang="en-US" dirty="0" smtClean="0"/>
          </a:p>
          <a:p>
            <a:r>
              <a:rPr lang="en-US" dirty="0" smtClean="0"/>
              <a:t>6. **Large Dataset Handling**: Python offers efficient mechanisms for handling large datasets. Libraries like </a:t>
            </a:r>
            <a:r>
              <a:rPr lang="en-US" dirty="0" err="1" smtClean="0"/>
              <a:t>Dask</a:t>
            </a:r>
            <a:r>
              <a:rPr lang="en-US" dirty="0" smtClean="0"/>
              <a:t> and </a:t>
            </a:r>
            <a:r>
              <a:rPr lang="en-US" dirty="0" err="1" smtClean="0"/>
              <a:t>Vaex</a:t>
            </a:r>
            <a:r>
              <a:rPr lang="en-US" dirty="0" smtClean="0"/>
              <a:t> are designed for scalable data processing and analysis, making Python suitable for big data and data-intensive machine learning tasks.</a:t>
            </a:r>
          </a:p>
          <a:p>
            <a:endParaRPr lang="en-US" dirty="0" smtClean="0"/>
          </a:p>
          <a:p>
            <a:r>
              <a:rPr lang="en-US" dirty="0" smtClean="0"/>
              <a:t>7. **Active Development**: Python is actively developed and updated, ensuring that it remains up-to-date with the latest advancements in machine learning and data science. This continuous development cycle keeps Python relevant and competitive in the field.</a:t>
            </a:r>
          </a:p>
          <a:p>
            <a:endParaRPr lang="en-US" dirty="0" smtClean="0"/>
          </a:p>
          <a:p>
            <a:r>
              <a:rPr lang="en-US" dirty="0" smtClean="0"/>
              <a:t>8. **Versatility**: Python is not limited to machine learning; it is a versatile language used in web development, scripting, automation, scientific computing, and more. This versatility makes Python a valuable skill for professionals working in various domains, enhancing career opportunities.</a:t>
            </a:r>
          </a:p>
          <a:p>
            <a:endParaRPr lang="en-US" dirty="0" smtClean="0"/>
          </a:p>
          <a:p>
            <a:r>
              <a:rPr lang="en-US" dirty="0" smtClean="0"/>
              <a:t>9. **Deployment and </a:t>
            </a:r>
            <a:r>
              <a:rPr lang="en-US" dirty="0" err="1" smtClean="0"/>
              <a:t>Productionization</a:t>
            </a:r>
            <a:r>
              <a:rPr lang="en-US" dirty="0" smtClean="0"/>
              <a:t>**: Python's popularity in the industry means that it has well-established tools and frameworks for deploying machine learning models in real-world applications. Frameworks like Flask and Django make it relatively straightforward to convert machine learning models into web services and deploy them for practical use.</a:t>
            </a:r>
          </a:p>
          <a:p>
            <a:endParaRPr lang="en-US" dirty="0" smtClean="0"/>
          </a:p>
          <a:p>
            <a:r>
              <a:rPr lang="en-US" dirty="0" smtClean="0"/>
              <a:t>10. **Educational Resources**: Many online courses, books, and tutorials are focused on machine learning in Python. These resources make it an excellent choice for self-learners and individuals pursuing formal education in machine learning, providing a wealth of educational materials and a supportive community.</a:t>
            </a:r>
          </a:p>
          <a:p>
            <a:endParaRPr lang="en-US" dirty="0" smtClean="0"/>
          </a:p>
          <a:p>
            <a:r>
              <a:rPr lang="en-US" dirty="0" smtClean="0"/>
              <a:t>In summary, Python's extensive libraries, ease of learning, strong community support, cross-platform compatibility, integration with data science tools, and versatility have collectively made it the preferred language for programming machine learning solutions. Python's broad adoption in academia and industry reinforces its status as a top choice for machine learning practitioners.</a:t>
            </a:r>
            <a:endParaRPr lang="en-US" dirty="0"/>
          </a:p>
        </p:txBody>
      </p:sp>
      <p:sp>
        <p:nvSpPr>
          <p:cNvPr id="4" name="Slide Number Placeholder 3"/>
          <p:cNvSpPr>
            <a:spLocks noGrp="1"/>
          </p:cNvSpPr>
          <p:nvPr>
            <p:ph type="sldNum" sz="quarter" idx="10"/>
          </p:nvPr>
        </p:nvSpPr>
        <p:spPr/>
        <p:txBody>
          <a:bodyPr/>
          <a:lstStyle/>
          <a:p>
            <a:fld id="{4FD6E742-986E-4937-8C9F-888ACE2B9443}" type="slidenum">
              <a:rPr lang="en-US" smtClean="0"/>
              <a:t>11</a:t>
            </a:fld>
            <a:endParaRPr lang="en-US"/>
          </a:p>
        </p:txBody>
      </p:sp>
    </p:spTree>
    <p:extLst>
      <p:ext uri="{BB962C8B-B14F-4D97-AF65-F5344CB8AC3E}">
        <p14:creationId xmlns:p14="http://schemas.microsoft.com/office/powerpoint/2010/main" val="4230742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Programming Machine Learning in Python is a popular choice for several compelling reasons:</a:t>
            </a:r>
          </a:p>
          <a:p>
            <a:endParaRPr lang="en-US" dirty="0" smtClean="0"/>
          </a:p>
          <a:p>
            <a:r>
              <a:rPr lang="en-US" dirty="0" smtClean="0"/>
              <a:t>1. **Abundant Libraries and Frameworks**: Python has a rich ecosystem of libraries and frameworks specifically designed for machine learning and data science, such as </a:t>
            </a:r>
            <a:r>
              <a:rPr lang="en-US" dirty="0" err="1" smtClean="0"/>
              <a:t>TensorFlow</a:t>
            </a:r>
            <a:r>
              <a:rPr lang="en-US" dirty="0" smtClean="0"/>
              <a:t>, </a:t>
            </a:r>
            <a:r>
              <a:rPr lang="en-US" dirty="0" err="1" smtClean="0"/>
              <a:t>PyTorch</a:t>
            </a:r>
            <a:r>
              <a:rPr lang="en-US" dirty="0" smtClean="0"/>
              <a:t>, </a:t>
            </a:r>
            <a:r>
              <a:rPr lang="en-US" dirty="0" err="1" smtClean="0"/>
              <a:t>Scikit</a:t>
            </a:r>
            <a:r>
              <a:rPr lang="en-US" dirty="0" smtClean="0"/>
              <a:t>-Learn, and </a:t>
            </a:r>
            <a:r>
              <a:rPr lang="en-US" dirty="0" err="1" smtClean="0"/>
              <a:t>Keras</a:t>
            </a:r>
            <a:r>
              <a:rPr lang="en-US" dirty="0" smtClean="0"/>
              <a:t>. These libraries provide pre-built tools and functions that simplify the implementation of complex machine learning models. This extensive collection of resources accelerates development and research.</a:t>
            </a:r>
          </a:p>
          <a:p>
            <a:endParaRPr lang="en-US" dirty="0" smtClean="0"/>
          </a:p>
          <a:p>
            <a:r>
              <a:rPr lang="en-US" dirty="0" smtClean="0"/>
              <a:t>2. **Ease of Learning**: Python is renowned for its simplicity and readability. Its straightforward and human-readable syntax makes it accessible to both beginners and experienced programmers. The ease of learning Python reduces the learning curve for individuals entering the field of machine learning.</a:t>
            </a:r>
          </a:p>
          <a:p>
            <a:endParaRPr lang="en-US" dirty="0" smtClean="0"/>
          </a:p>
          <a:p>
            <a:r>
              <a:rPr lang="en-US" dirty="0" smtClean="0"/>
              <a:t>3. **Community Support**: Python boasts a large and active community of developers, data scientists, and machine learning practitioners. This vibrant community provides a wealth of tutorials, documentation, and online forums where you can seek help, share knowledge, and collaborate on projects. This support network is invaluable for learning and troubleshooting.</a:t>
            </a:r>
          </a:p>
          <a:p>
            <a:endParaRPr lang="en-US" dirty="0" smtClean="0"/>
          </a:p>
          <a:p>
            <a:r>
              <a:rPr lang="en-US" dirty="0" smtClean="0"/>
              <a:t>4. **Cross-Platform Compatibility**: Python is a cross-platform language, meaning that code written in Python can run on various operating systems without significant modifications. This cross-compatibility simplifies the deployment of machine learning models across different environments.</a:t>
            </a:r>
          </a:p>
          <a:p>
            <a:endParaRPr lang="en-US" dirty="0" smtClean="0"/>
          </a:p>
          <a:p>
            <a:r>
              <a:rPr lang="en-US" dirty="0" smtClean="0"/>
              <a:t>5. **Integration with Data Science Tools**: Python seamlessly integrates with essential data science tools, including </a:t>
            </a:r>
            <a:r>
              <a:rPr lang="en-US" dirty="0" err="1" smtClean="0"/>
              <a:t>Jupyter</a:t>
            </a:r>
            <a:r>
              <a:rPr lang="en-US" dirty="0" smtClean="0"/>
              <a:t> Notebooks, pandas, </a:t>
            </a:r>
            <a:r>
              <a:rPr lang="en-US" dirty="0" err="1" smtClean="0"/>
              <a:t>NumPy</a:t>
            </a:r>
            <a:r>
              <a:rPr lang="en-US" dirty="0" smtClean="0"/>
              <a:t>, and </a:t>
            </a:r>
            <a:r>
              <a:rPr lang="en-US" dirty="0" err="1" smtClean="0"/>
              <a:t>matplotlib</a:t>
            </a:r>
            <a:r>
              <a:rPr lang="en-US" dirty="0" smtClean="0"/>
              <a:t>. These tools facilitate data manipulation, visualization, and analysis, which are fundamental components of any machine learning project.</a:t>
            </a:r>
          </a:p>
          <a:p>
            <a:endParaRPr lang="en-US" dirty="0" smtClean="0"/>
          </a:p>
          <a:p>
            <a:r>
              <a:rPr lang="en-US" dirty="0" smtClean="0"/>
              <a:t>6. **Large Dataset Handling**: Python offers efficient mechanisms for handling large datasets. Libraries like </a:t>
            </a:r>
            <a:r>
              <a:rPr lang="en-US" dirty="0" err="1" smtClean="0"/>
              <a:t>Dask</a:t>
            </a:r>
            <a:r>
              <a:rPr lang="en-US" dirty="0" smtClean="0"/>
              <a:t> and </a:t>
            </a:r>
            <a:r>
              <a:rPr lang="en-US" dirty="0" err="1" smtClean="0"/>
              <a:t>Vaex</a:t>
            </a:r>
            <a:r>
              <a:rPr lang="en-US" dirty="0" smtClean="0"/>
              <a:t> are designed for scalable data processing and analysis, making Python suitable for big data and data-intensive machine learning tasks.</a:t>
            </a:r>
          </a:p>
          <a:p>
            <a:endParaRPr lang="en-US" dirty="0" smtClean="0"/>
          </a:p>
          <a:p>
            <a:r>
              <a:rPr lang="en-US" dirty="0" smtClean="0"/>
              <a:t>7. **Active Development**: Python is actively developed and updated, ensuring that it remains up-to-date with the latest advancements in machine learning and data science. This continuous development cycle keeps Python relevant and competitive in the field.</a:t>
            </a:r>
          </a:p>
          <a:p>
            <a:endParaRPr lang="en-US" dirty="0" smtClean="0"/>
          </a:p>
          <a:p>
            <a:r>
              <a:rPr lang="en-US" dirty="0" smtClean="0"/>
              <a:t>8. **Versatility**: Python is not limited to machine learning; it is a versatile language used in web development, scripting, automation, scientific computing, and more. This versatility makes Python a valuable skill for professionals working in various domains, enhancing career opportunities.</a:t>
            </a:r>
          </a:p>
          <a:p>
            <a:endParaRPr lang="en-US" dirty="0" smtClean="0"/>
          </a:p>
          <a:p>
            <a:r>
              <a:rPr lang="en-US" dirty="0" smtClean="0"/>
              <a:t>9. **Deployment and </a:t>
            </a:r>
            <a:r>
              <a:rPr lang="en-US" dirty="0" err="1" smtClean="0"/>
              <a:t>Productionization</a:t>
            </a:r>
            <a:r>
              <a:rPr lang="en-US" dirty="0" smtClean="0"/>
              <a:t>**: Python's popularity in the industry means that it has well-established tools and frameworks for deploying machine learning models in real-world applications. Frameworks like Flask and Django make it relatively straightforward to convert machine learning models into web services and deploy them for practical use.</a:t>
            </a:r>
          </a:p>
          <a:p>
            <a:endParaRPr lang="en-US" dirty="0" smtClean="0"/>
          </a:p>
          <a:p>
            <a:r>
              <a:rPr lang="en-US" dirty="0" smtClean="0"/>
              <a:t>10. **Educational Resources**: Many online courses, books, and tutorials are focused on machine learning in Python. These resources make it an excellent choice for self-learners and individuals pursuing formal education in machine learning, providing a wealth of educational materials and a supportive community.</a:t>
            </a:r>
          </a:p>
          <a:p>
            <a:endParaRPr lang="en-US" dirty="0" smtClean="0"/>
          </a:p>
          <a:p>
            <a:r>
              <a:rPr lang="en-US" dirty="0" smtClean="0"/>
              <a:t>In summary, Python's extensive libraries, ease of learning, strong community support, cross-platform compatibility, integration with data science tools, and versatility have collectively made it the preferred language for programming machine learning solutions. Python's broad adoption in academia and industry reinforces its status as a top choice for machine learning practitioners.</a:t>
            </a:r>
            <a:endParaRPr lang="en-US" dirty="0"/>
          </a:p>
        </p:txBody>
      </p:sp>
      <p:sp>
        <p:nvSpPr>
          <p:cNvPr id="4" name="Slide Number Placeholder 3"/>
          <p:cNvSpPr>
            <a:spLocks noGrp="1"/>
          </p:cNvSpPr>
          <p:nvPr>
            <p:ph type="sldNum" sz="quarter" idx="10"/>
          </p:nvPr>
        </p:nvSpPr>
        <p:spPr/>
        <p:txBody>
          <a:bodyPr/>
          <a:lstStyle/>
          <a:p>
            <a:fld id="{4FD6E742-986E-4937-8C9F-888ACE2B9443}" type="slidenum">
              <a:rPr lang="en-US" smtClean="0"/>
              <a:t>12</a:t>
            </a:fld>
            <a:endParaRPr lang="en-US"/>
          </a:p>
        </p:txBody>
      </p:sp>
    </p:spTree>
    <p:extLst>
      <p:ext uri="{BB962C8B-B14F-4D97-AF65-F5344CB8AC3E}">
        <p14:creationId xmlns:p14="http://schemas.microsoft.com/office/powerpoint/2010/main" val="1238841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Programming Machine Learning in Python is a popular choice for several compelling reasons:</a:t>
            </a:r>
          </a:p>
          <a:p>
            <a:endParaRPr lang="en-US" dirty="0" smtClean="0"/>
          </a:p>
          <a:p>
            <a:r>
              <a:rPr lang="en-US" dirty="0" smtClean="0"/>
              <a:t>1. **Abundant Libraries and Frameworks**: Python has a rich ecosystem of libraries and frameworks specifically designed for machine learning and data science, such as </a:t>
            </a:r>
            <a:r>
              <a:rPr lang="en-US" dirty="0" err="1" smtClean="0"/>
              <a:t>TensorFlow</a:t>
            </a:r>
            <a:r>
              <a:rPr lang="en-US" dirty="0" smtClean="0"/>
              <a:t>, </a:t>
            </a:r>
            <a:r>
              <a:rPr lang="en-US" dirty="0" err="1" smtClean="0"/>
              <a:t>PyTorch</a:t>
            </a:r>
            <a:r>
              <a:rPr lang="en-US" dirty="0" smtClean="0"/>
              <a:t>, </a:t>
            </a:r>
            <a:r>
              <a:rPr lang="en-US" dirty="0" err="1" smtClean="0"/>
              <a:t>Scikit</a:t>
            </a:r>
            <a:r>
              <a:rPr lang="en-US" dirty="0" smtClean="0"/>
              <a:t>-Learn, and </a:t>
            </a:r>
            <a:r>
              <a:rPr lang="en-US" dirty="0" err="1" smtClean="0"/>
              <a:t>Keras</a:t>
            </a:r>
            <a:r>
              <a:rPr lang="en-US" dirty="0" smtClean="0"/>
              <a:t>. These libraries provide pre-built tools and functions that simplify the implementation of complex machine learning models. This extensive collection of resources accelerates development and research.</a:t>
            </a:r>
          </a:p>
          <a:p>
            <a:endParaRPr lang="en-US" dirty="0" smtClean="0"/>
          </a:p>
          <a:p>
            <a:r>
              <a:rPr lang="en-US" dirty="0" smtClean="0"/>
              <a:t>2. **Ease of Learning**: Python is renowned for its simplicity and readability. Its straightforward and human-readable syntax makes it accessible to both beginners and experienced programmers. The ease of learning Python reduces the learning curve for individuals entering the field of machine learning.</a:t>
            </a:r>
          </a:p>
          <a:p>
            <a:endParaRPr lang="en-US" dirty="0" smtClean="0"/>
          </a:p>
          <a:p>
            <a:r>
              <a:rPr lang="en-US" dirty="0" smtClean="0"/>
              <a:t>3. **Community Support**: Python boasts a large and active community of developers, data scientists, and machine learning practitioners. This vibrant community provides a wealth of tutorials, documentation, and online forums where you can seek help, share knowledge, and collaborate on projects. This support network is invaluable for learning and troubleshooting.</a:t>
            </a:r>
          </a:p>
          <a:p>
            <a:endParaRPr lang="en-US" dirty="0" smtClean="0"/>
          </a:p>
          <a:p>
            <a:r>
              <a:rPr lang="en-US" dirty="0" smtClean="0"/>
              <a:t>4. **Cross-Platform Compatibility**: Python is a cross-platform language, meaning that code written in Python can run on various operating systems without significant modifications. This cross-compatibility simplifies the deployment of machine learning models across different environments.</a:t>
            </a:r>
          </a:p>
          <a:p>
            <a:endParaRPr lang="en-US" dirty="0" smtClean="0"/>
          </a:p>
          <a:p>
            <a:r>
              <a:rPr lang="en-US" dirty="0" smtClean="0"/>
              <a:t>5. **Integration with Data Science Tools**: Python seamlessly integrates with essential data science tools, including </a:t>
            </a:r>
            <a:r>
              <a:rPr lang="en-US" dirty="0" err="1" smtClean="0"/>
              <a:t>Jupyter</a:t>
            </a:r>
            <a:r>
              <a:rPr lang="en-US" dirty="0" smtClean="0"/>
              <a:t> Notebooks, pandas, </a:t>
            </a:r>
            <a:r>
              <a:rPr lang="en-US" dirty="0" err="1" smtClean="0"/>
              <a:t>NumPy</a:t>
            </a:r>
            <a:r>
              <a:rPr lang="en-US" dirty="0" smtClean="0"/>
              <a:t>, and </a:t>
            </a:r>
            <a:r>
              <a:rPr lang="en-US" dirty="0" err="1" smtClean="0"/>
              <a:t>matplotlib</a:t>
            </a:r>
            <a:r>
              <a:rPr lang="en-US" dirty="0" smtClean="0"/>
              <a:t>. These tools facilitate data manipulation, visualization, and analysis, which are fundamental components of any machine learning project.</a:t>
            </a:r>
          </a:p>
          <a:p>
            <a:endParaRPr lang="en-US" dirty="0" smtClean="0"/>
          </a:p>
          <a:p>
            <a:r>
              <a:rPr lang="en-US" dirty="0" smtClean="0"/>
              <a:t>6. **Large Dataset Handling**: Python offers efficient mechanisms for handling large datasets. Libraries like </a:t>
            </a:r>
            <a:r>
              <a:rPr lang="en-US" dirty="0" err="1" smtClean="0"/>
              <a:t>Dask</a:t>
            </a:r>
            <a:r>
              <a:rPr lang="en-US" dirty="0" smtClean="0"/>
              <a:t> and </a:t>
            </a:r>
            <a:r>
              <a:rPr lang="en-US" dirty="0" err="1" smtClean="0"/>
              <a:t>Vaex</a:t>
            </a:r>
            <a:r>
              <a:rPr lang="en-US" dirty="0" smtClean="0"/>
              <a:t> are designed for scalable data processing and analysis, making Python suitable for big data and data-intensive machine learning tasks.</a:t>
            </a:r>
          </a:p>
          <a:p>
            <a:endParaRPr lang="en-US" dirty="0" smtClean="0"/>
          </a:p>
          <a:p>
            <a:r>
              <a:rPr lang="en-US" dirty="0" smtClean="0"/>
              <a:t>7. **Active Development**: Python is actively developed and updated, ensuring that it remains up-to-date with the latest advancements in machine learning and data science. This continuous development cycle keeps Python relevant and competitive in the field.</a:t>
            </a:r>
          </a:p>
          <a:p>
            <a:endParaRPr lang="en-US" dirty="0" smtClean="0"/>
          </a:p>
          <a:p>
            <a:r>
              <a:rPr lang="en-US" dirty="0" smtClean="0"/>
              <a:t>8. **Versatility**: Python is not limited to machine learning; it is a versatile language used in web development, scripting, automation, scientific computing, and more. This versatility makes Python a valuable skill for professionals working in various domains, enhancing career opportunities.</a:t>
            </a:r>
          </a:p>
          <a:p>
            <a:endParaRPr lang="en-US" dirty="0" smtClean="0"/>
          </a:p>
          <a:p>
            <a:r>
              <a:rPr lang="en-US" dirty="0" smtClean="0"/>
              <a:t>9. **Deployment and </a:t>
            </a:r>
            <a:r>
              <a:rPr lang="en-US" dirty="0" err="1" smtClean="0"/>
              <a:t>Productionization</a:t>
            </a:r>
            <a:r>
              <a:rPr lang="en-US" dirty="0" smtClean="0"/>
              <a:t>**: Python's popularity in the industry means that it has well-established tools and frameworks for deploying machine learning models in real-world applications. Frameworks like Flask and Django make it relatively straightforward to convert machine learning models into web services and deploy them for practical use.</a:t>
            </a:r>
          </a:p>
          <a:p>
            <a:endParaRPr lang="en-US" dirty="0" smtClean="0"/>
          </a:p>
          <a:p>
            <a:r>
              <a:rPr lang="en-US" dirty="0" smtClean="0"/>
              <a:t>10. **Educational Resources**: Many online courses, books, and tutorials are focused on machine learning in Python. These resources make it an excellent choice for self-learners and individuals pursuing formal education in machine learning, providing a wealth of educational materials and a supportive community.</a:t>
            </a:r>
          </a:p>
          <a:p>
            <a:endParaRPr lang="en-US" dirty="0" smtClean="0"/>
          </a:p>
          <a:p>
            <a:r>
              <a:rPr lang="en-US" dirty="0" smtClean="0"/>
              <a:t>In summary, Python's extensive libraries, ease of learning, strong community support, cross-platform compatibility, integration with data science tools, and versatility have collectively made it the preferred language for programming machine learning solutions. Python's broad adoption in academia and industry reinforces its status as a top choice for machine learning practitioners.</a:t>
            </a:r>
            <a:endParaRPr lang="en-US" dirty="0"/>
          </a:p>
        </p:txBody>
      </p:sp>
      <p:sp>
        <p:nvSpPr>
          <p:cNvPr id="4" name="Slide Number Placeholder 3"/>
          <p:cNvSpPr>
            <a:spLocks noGrp="1"/>
          </p:cNvSpPr>
          <p:nvPr>
            <p:ph type="sldNum" sz="quarter" idx="10"/>
          </p:nvPr>
        </p:nvSpPr>
        <p:spPr/>
        <p:txBody>
          <a:bodyPr/>
          <a:lstStyle/>
          <a:p>
            <a:fld id="{4FD6E742-986E-4937-8C9F-888ACE2B9443}" type="slidenum">
              <a:rPr lang="en-US" smtClean="0"/>
              <a:t>13</a:t>
            </a:fld>
            <a:endParaRPr lang="en-US"/>
          </a:p>
        </p:txBody>
      </p:sp>
    </p:spTree>
    <p:extLst>
      <p:ext uri="{BB962C8B-B14F-4D97-AF65-F5344CB8AC3E}">
        <p14:creationId xmlns:p14="http://schemas.microsoft.com/office/powerpoint/2010/main" val="1566084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8375673-BA4B-4E1C-86FF-30486D6939EF}" type="datetime1">
              <a:rPr lang="en-US" smtClean="0"/>
              <a:t>10/16/2023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7F9F25-4609-45DB-BF16-C75744C715FE}" type="datetime1">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3E4A27-46C9-4A0F-9970-6AA1CB881661}" type="datetime1">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E193AC-FF6E-4854-AD2C-138596C5DDAD}" type="datetime1">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2BAACF-6E80-44D7-AE51-6848F17DF57E}" type="datetime1">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8688B0D-3FE2-4874-9537-FD389C37DE82}" type="datetime1">
              <a:rPr lang="en-US" smtClean="0"/>
              <a:t>10/16/2023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70AD69C3-D3A7-4132-A5BF-2A7D205341A6}" type="datetime1">
              <a:rPr lang="en-US" smtClean="0"/>
              <a:t>10/16/2023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BCC10E7-0879-4ED0-8B3E-680A94E23663}" type="datetime1">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253897-9960-49EC-8BA2-A82BE18ED1B6}" type="datetime1">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7D3FB0-E534-4531-BDDD-30934560D929}" type="datetime1">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82FD5A-88BE-4FAD-9EFE-B4944971CF29}" type="datetime1">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ED453FC-98C9-4037-80D7-71BFB284172D}" type="datetime1">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90DB462-E05D-4F85-8FCB-8086F2C4584E}" type="datetime1">
              <a:rPr lang="en-US" smtClean="0"/>
              <a:t>10/16/2023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F5F2AE1-2692-4FB8-9506-1496E9369AD6}" type="datetime1">
              <a:rPr lang="en-US" smtClean="0"/>
              <a:t>10/16/2023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9A9B57-CE03-4375-AA77-6068CF43E76A}" type="datetime1">
              <a:rPr lang="en-US" smtClean="0"/>
              <a:t>10/16/2023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63103B-04C3-4800-88A4-DFBFDCF0C1B7}" type="datetime1">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270AA1-7363-4AFB-B170-A2F9A7689980}" type="datetime1">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71D1DC2-E5C5-4AA2-90F1-F4E6175CE4CD}" type="datetime1">
              <a:rPr lang="en-US" smtClean="0"/>
              <a:t>10/16/2023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image" Target="../media/image19.png"/><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1</a:t>
            </a:fld>
            <a:endParaRPr lang="en-US" dirty="0"/>
          </a:p>
        </p:txBody>
      </p:sp>
      <p:pic>
        <p:nvPicPr>
          <p:cNvPr id="5" name="Picture 4"/>
          <p:cNvPicPr>
            <a:picLocks noChangeAspect="1"/>
          </p:cNvPicPr>
          <p:nvPr/>
        </p:nvPicPr>
        <p:blipFill>
          <a:blip r:embed="rId2"/>
          <a:stretch>
            <a:fillRect/>
          </a:stretch>
        </p:blipFill>
        <p:spPr>
          <a:xfrm>
            <a:off x="2840505" y="1554480"/>
            <a:ext cx="6623535" cy="4151376"/>
          </a:xfrm>
          <a:prstGeom prst="rect">
            <a:avLst/>
          </a:prstGeom>
        </p:spPr>
      </p:pic>
    </p:spTree>
    <p:extLst>
      <p:ext uri="{BB962C8B-B14F-4D97-AF65-F5344CB8AC3E}">
        <p14:creationId xmlns:p14="http://schemas.microsoft.com/office/powerpoint/2010/main" val="27194745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13457" y="267591"/>
            <a:ext cx="7651630" cy="461665"/>
          </a:xfrm>
          <a:prstGeom prst="rect">
            <a:avLst/>
          </a:prstGeom>
          <a:noFill/>
        </p:spPr>
        <p:txBody>
          <a:bodyPr wrap="square" rtlCol="0">
            <a:spAutoFit/>
          </a:bodyPr>
          <a:lstStyle/>
          <a:p>
            <a:pPr algn="ctr"/>
            <a:r>
              <a:rPr lang="en-US" sz="2400" b="1" i="1" dirty="0">
                <a:solidFill>
                  <a:srgbClr val="FF0000"/>
                </a:solidFill>
              </a:rPr>
              <a:t>Introduction</a:t>
            </a:r>
            <a:r>
              <a:rPr lang="en-US" sz="2400" dirty="0"/>
              <a:t> </a:t>
            </a:r>
            <a:r>
              <a:rPr lang="en-US" sz="2400" b="1" i="1" dirty="0">
                <a:solidFill>
                  <a:srgbClr val="FF0000"/>
                </a:solidFill>
              </a:rPr>
              <a:t>of Libraries of Python</a:t>
            </a:r>
          </a:p>
        </p:txBody>
      </p:sp>
      <p:sp>
        <p:nvSpPr>
          <p:cNvPr id="2" name="Slide Number Placeholder 1"/>
          <p:cNvSpPr>
            <a:spLocks noGrp="1"/>
          </p:cNvSpPr>
          <p:nvPr>
            <p:ph type="sldNum" sz="quarter" idx="12"/>
          </p:nvPr>
        </p:nvSpPr>
        <p:spPr/>
        <p:txBody>
          <a:bodyPr/>
          <a:lstStyle/>
          <a:p>
            <a:fld id="{6D22F896-40B5-4ADD-8801-0D06FADFA095}" type="slidenum">
              <a:rPr lang="en-US" smtClean="0"/>
              <a:t>10</a:t>
            </a:fld>
            <a:endParaRPr lang="en-US" dirty="0"/>
          </a:p>
        </p:txBody>
      </p:sp>
      <p:pic>
        <p:nvPicPr>
          <p:cNvPr id="3" name="Picture 2"/>
          <p:cNvPicPr>
            <a:picLocks noChangeAspect="1"/>
          </p:cNvPicPr>
          <p:nvPr/>
        </p:nvPicPr>
        <p:blipFill>
          <a:blip r:embed="rId3"/>
          <a:stretch>
            <a:fillRect/>
          </a:stretch>
        </p:blipFill>
        <p:spPr>
          <a:xfrm>
            <a:off x="1931837" y="1096853"/>
            <a:ext cx="6414870" cy="4495908"/>
          </a:xfrm>
          <a:prstGeom prst="rect">
            <a:avLst/>
          </a:prstGeom>
        </p:spPr>
      </p:pic>
    </p:spTree>
    <p:extLst>
      <p:ext uri="{BB962C8B-B14F-4D97-AF65-F5344CB8AC3E}">
        <p14:creationId xmlns:p14="http://schemas.microsoft.com/office/powerpoint/2010/main" val="15584886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13457" y="267591"/>
            <a:ext cx="7651630" cy="461665"/>
          </a:xfrm>
          <a:prstGeom prst="rect">
            <a:avLst/>
          </a:prstGeom>
          <a:noFill/>
        </p:spPr>
        <p:txBody>
          <a:bodyPr wrap="square" rtlCol="0">
            <a:spAutoFit/>
          </a:bodyPr>
          <a:lstStyle/>
          <a:p>
            <a:pPr algn="ctr"/>
            <a:r>
              <a:rPr lang="en-US" sz="2400" b="1" i="1" dirty="0">
                <a:solidFill>
                  <a:srgbClr val="FF0000"/>
                </a:solidFill>
              </a:rPr>
              <a:t>Introduction</a:t>
            </a:r>
            <a:r>
              <a:rPr lang="en-US" sz="2400" dirty="0"/>
              <a:t> </a:t>
            </a:r>
            <a:r>
              <a:rPr lang="en-US" sz="2400" b="1" i="1" dirty="0">
                <a:solidFill>
                  <a:srgbClr val="FF0000"/>
                </a:solidFill>
              </a:rPr>
              <a:t>of Libraries of Python</a:t>
            </a:r>
          </a:p>
        </p:txBody>
      </p:sp>
      <p:sp>
        <p:nvSpPr>
          <p:cNvPr id="5" name="TextBox 4"/>
          <p:cNvSpPr txBox="1"/>
          <p:nvPr/>
        </p:nvSpPr>
        <p:spPr>
          <a:xfrm>
            <a:off x="1639881" y="952529"/>
            <a:ext cx="9765102" cy="5878532"/>
          </a:xfrm>
          <a:prstGeom prst="rect">
            <a:avLst/>
          </a:prstGeom>
          <a:noFill/>
        </p:spPr>
        <p:txBody>
          <a:bodyPr wrap="square" rtlCol="0">
            <a:spAutoFit/>
          </a:bodyPr>
          <a:lstStyle/>
          <a:p>
            <a:r>
              <a:rPr lang="en-US" sz="2000" b="1" dirty="0" err="1">
                <a:solidFill>
                  <a:schemeClr val="accent4">
                    <a:lumMod val="75000"/>
                  </a:schemeClr>
                </a:solidFill>
              </a:rPr>
              <a:t>NumPy</a:t>
            </a:r>
            <a:r>
              <a:rPr lang="en-US" sz="2000" b="1" dirty="0">
                <a:solidFill>
                  <a:schemeClr val="accent4">
                    <a:lumMod val="75000"/>
                  </a:schemeClr>
                </a:solidFill>
              </a:rPr>
              <a:t> (Numerical Python)</a:t>
            </a:r>
            <a:r>
              <a:rPr lang="en-US" sz="2000" dirty="0">
                <a:solidFill>
                  <a:schemeClr val="accent4">
                    <a:lumMod val="75000"/>
                  </a:schemeClr>
                </a:solidFill>
              </a:rPr>
              <a:t>:</a:t>
            </a:r>
          </a:p>
          <a:p>
            <a:r>
              <a:rPr lang="en-US" sz="2000" b="1" dirty="0">
                <a:solidFill>
                  <a:schemeClr val="bg1"/>
                </a:solidFill>
              </a:rPr>
              <a:t>Purpose:</a:t>
            </a:r>
            <a:r>
              <a:rPr lang="en-US" sz="2000" dirty="0"/>
              <a:t> </a:t>
            </a:r>
            <a:r>
              <a:rPr lang="en-US" sz="2000" b="1" dirty="0" err="1">
                <a:solidFill>
                  <a:srgbClr val="003399"/>
                </a:solidFill>
              </a:rPr>
              <a:t>NumPy</a:t>
            </a:r>
            <a:r>
              <a:rPr lang="en-US" sz="2000" b="1" dirty="0">
                <a:solidFill>
                  <a:srgbClr val="003399"/>
                </a:solidFill>
              </a:rPr>
              <a:t> is fundamental for numerical and array operations</a:t>
            </a:r>
            <a:r>
              <a:rPr lang="en-US" sz="2000" dirty="0"/>
              <a:t>. It provides support for multi-dimensional arrays and matrices, along with mathematical functions to operate on them efficiently.</a:t>
            </a:r>
          </a:p>
          <a:p>
            <a:r>
              <a:rPr lang="en-US" sz="2000" b="1" dirty="0">
                <a:solidFill>
                  <a:schemeClr val="bg1"/>
                </a:solidFill>
              </a:rPr>
              <a:t>Key Features</a:t>
            </a:r>
            <a:r>
              <a:rPr lang="en-US" sz="2000" dirty="0"/>
              <a:t>: Arrays, element-wise operations, linear algebra, random number generation.</a:t>
            </a:r>
          </a:p>
          <a:p>
            <a:r>
              <a:rPr lang="en-US" sz="2000" b="1" dirty="0">
                <a:solidFill>
                  <a:schemeClr val="bg1"/>
                </a:solidFill>
              </a:rPr>
              <a:t>Example</a:t>
            </a:r>
            <a:r>
              <a:rPr lang="en-US" sz="2000" dirty="0"/>
              <a:t>: Calculating the mean and standard deviation of a dataset</a:t>
            </a:r>
            <a:r>
              <a:rPr lang="en-US" sz="2000" dirty="0" smtClean="0"/>
              <a:t>.</a:t>
            </a:r>
          </a:p>
          <a:p>
            <a:endParaRPr lang="en-US" sz="2000" dirty="0"/>
          </a:p>
          <a:p>
            <a:r>
              <a:rPr lang="en-US" sz="2000" b="1" dirty="0">
                <a:solidFill>
                  <a:schemeClr val="accent4">
                    <a:lumMod val="75000"/>
                  </a:schemeClr>
                </a:solidFill>
              </a:rPr>
              <a:t>Pandas:</a:t>
            </a:r>
          </a:p>
          <a:p>
            <a:pPr lvl="1"/>
            <a:r>
              <a:rPr lang="en-US" sz="2000" b="1" dirty="0">
                <a:solidFill>
                  <a:schemeClr val="bg1"/>
                </a:solidFill>
              </a:rPr>
              <a:t>Purpose</a:t>
            </a:r>
            <a:r>
              <a:rPr lang="en-US" sz="2000" dirty="0"/>
              <a:t>: </a:t>
            </a:r>
            <a:r>
              <a:rPr lang="en-US" sz="2000" b="1" dirty="0">
                <a:solidFill>
                  <a:srgbClr val="003399"/>
                </a:solidFill>
              </a:rPr>
              <a:t>Pandas is essential for data manipulation and analysis</a:t>
            </a:r>
            <a:r>
              <a:rPr lang="en-US" sz="2000" dirty="0"/>
              <a:t>. It offers data structures like </a:t>
            </a:r>
            <a:r>
              <a:rPr lang="en-US" sz="2000" dirty="0" err="1"/>
              <a:t>DataFrames</a:t>
            </a:r>
            <a:r>
              <a:rPr lang="en-US" sz="2000" dirty="0"/>
              <a:t> and Series, making it easier to work with structured data.</a:t>
            </a:r>
          </a:p>
          <a:p>
            <a:pPr lvl="1"/>
            <a:r>
              <a:rPr lang="en-US" sz="2000" b="1" dirty="0">
                <a:solidFill>
                  <a:schemeClr val="bg1"/>
                </a:solidFill>
              </a:rPr>
              <a:t>Key Features</a:t>
            </a:r>
            <a:r>
              <a:rPr lang="en-US" sz="2000" dirty="0"/>
              <a:t>: </a:t>
            </a:r>
            <a:r>
              <a:rPr lang="en-US" sz="2000" dirty="0" err="1"/>
              <a:t>DataFrames</a:t>
            </a:r>
            <a:r>
              <a:rPr lang="en-US" sz="2000" dirty="0"/>
              <a:t>, data cleaning, data aggregation, time-series analysis.</a:t>
            </a:r>
          </a:p>
          <a:p>
            <a:pPr lvl="1"/>
            <a:r>
              <a:rPr lang="en-US" sz="2000" b="1" dirty="0">
                <a:solidFill>
                  <a:schemeClr val="bg1"/>
                </a:solidFill>
              </a:rPr>
              <a:t>Example</a:t>
            </a:r>
            <a:r>
              <a:rPr lang="en-US" sz="2000" dirty="0">
                <a:solidFill>
                  <a:schemeClr val="bg1"/>
                </a:solidFill>
              </a:rPr>
              <a:t>:</a:t>
            </a:r>
            <a:r>
              <a:rPr lang="en-US" sz="2000" dirty="0"/>
              <a:t> Loading, filtering, and summarizing a dataset.</a:t>
            </a:r>
          </a:p>
          <a:p>
            <a:r>
              <a:rPr lang="en-US" sz="2000" b="1" dirty="0" err="1">
                <a:solidFill>
                  <a:schemeClr val="accent4">
                    <a:lumMod val="75000"/>
                  </a:schemeClr>
                </a:solidFill>
              </a:rPr>
              <a:t>Matplotlib</a:t>
            </a:r>
            <a:r>
              <a:rPr lang="en-US" sz="2000" b="1" dirty="0">
                <a:solidFill>
                  <a:schemeClr val="accent4">
                    <a:lumMod val="75000"/>
                  </a:schemeClr>
                </a:solidFill>
              </a:rPr>
              <a:t>:</a:t>
            </a:r>
          </a:p>
          <a:p>
            <a:pPr lvl="1"/>
            <a:r>
              <a:rPr lang="en-US" sz="2000" b="1" dirty="0">
                <a:solidFill>
                  <a:schemeClr val="bg1"/>
                </a:solidFill>
              </a:rPr>
              <a:t>Purpose</a:t>
            </a:r>
            <a:r>
              <a:rPr lang="en-US" sz="2000" dirty="0">
                <a:solidFill>
                  <a:schemeClr val="bg1"/>
                </a:solidFill>
              </a:rPr>
              <a:t>: </a:t>
            </a:r>
            <a:r>
              <a:rPr lang="en-US" sz="2000" b="1" dirty="0" err="1">
                <a:solidFill>
                  <a:srgbClr val="003399"/>
                </a:solidFill>
              </a:rPr>
              <a:t>Matplotlib</a:t>
            </a:r>
            <a:r>
              <a:rPr lang="en-US" sz="2000" b="1" dirty="0">
                <a:solidFill>
                  <a:srgbClr val="003399"/>
                </a:solidFill>
              </a:rPr>
              <a:t> is a powerful library for creating static, animated, or interactive visualizations in Python</a:t>
            </a:r>
            <a:r>
              <a:rPr lang="en-US" sz="2000" dirty="0"/>
              <a:t>.</a:t>
            </a:r>
          </a:p>
          <a:p>
            <a:pPr lvl="1"/>
            <a:r>
              <a:rPr lang="en-US" sz="2000" b="1" dirty="0">
                <a:solidFill>
                  <a:schemeClr val="bg1"/>
                </a:solidFill>
              </a:rPr>
              <a:t>Key Features</a:t>
            </a:r>
            <a:r>
              <a:rPr lang="en-US" sz="2000" dirty="0"/>
              <a:t>: Line plots, scatter plots, bar charts, histograms.</a:t>
            </a:r>
          </a:p>
          <a:p>
            <a:pPr lvl="1"/>
            <a:r>
              <a:rPr lang="en-US" sz="2000" b="1" dirty="0">
                <a:solidFill>
                  <a:schemeClr val="bg1"/>
                </a:solidFill>
              </a:rPr>
              <a:t>Example</a:t>
            </a:r>
            <a:r>
              <a:rPr lang="en-US" sz="2000" dirty="0">
                <a:solidFill>
                  <a:schemeClr val="bg1"/>
                </a:solidFill>
              </a:rPr>
              <a:t>:</a:t>
            </a:r>
            <a:r>
              <a:rPr lang="en-US" sz="2000" dirty="0"/>
              <a:t> Plotting a graph to visualize data trends.</a:t>
            </a:r>
          </a:p>
          <a:p>
            <a:pPr algn="just"/>
            <a:endParaRPr lang="en-US" dirty="0">
              <a:solidFill>
                <a:schemeClr val="bg1"/>
              </a:solidFill>
            </a:endParaRPr>
          </a:p>
          <a:p>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517607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13457" y="267591"/>
            <a:ext cx="7651630" cy="461665"/>
          </a:xfrm>
          <a:prstGeom prst="rect">
            <a:avLst/>
          </a:prstGeom>
          <a:noFill/>
        </p:spPr>
        <p:txBody>
          <a:bodyPr wrap="square" rtlCol="0">
            <a:spAutoFit/>
          </a:bodyPr>
          <a:lstStyle/>
          <a:p>
            <a:pPr algn="ctr"/>
            <a:r>
              <a:rPr lang="en-US" sz="2400" b="1" i="1" dirty="0">
                <a:solidFill>
                  <a:srgbClr val="FF0000"/>
                </a:solidFill>
              </a:rPr>
              <a:t>Introduction</a:t>
            </a:r>
            <a:r>
              <a:rPr lang="en-US" sz="2400" dirty="0"/>
              <a:t> </a:t>
            </a:r>
            <a:r>
              <a:rPr lang="en-US" sz="2400" b="1" i="1" dirty="0">
                <a:solidFill>
                  <a:srgbClr val="FF0000"/>
                </a:solidFill>
              </a:rPr>
              <a:t>of Libraries of Python</a:t>
            </a:r>
          </a:p>
        </p:txBody>
      </p:sp>
      <p:sp>
        <p:nvSpPr>
          <p:cNvPr id="5" name="TextBox 4"/>
          <p:cNvSpPr txBox="1"/>
          <p:nvPr/>
        </p:nvSpPr>
        <p:spPr>
          <a:xfrm>
            <a:off x="1639881" y="952529"/>
            <a:ext cx="9765102" cy="646331"/>
          </a:xfrm>
          <a:prstGeom prst="rect">
            <a:avLst/>
          </a:prstGeom>
          <a:noFill/>
        </p:spPr>
        <p:txBody>
          <a:bodyPr wrap="square" rtlCol="0">
            <a:spAutoFit/>
          </a:bodyPr>
          <a:lstStyle/>
          <a:p>
            <a:pPr algn="just"/>
            <a:endParaRPr lang="en-US" dirty="0">
              <a:solidFill>
                <a:schemeClr val="bg1"/>
              </a:solidFill>
            </a:endParaRPr>
          </a:p>
          <a:p>
            <a:endParaRPr lang="en-US" dirty="0"/>
          </a:p>
        </p:txBody>
      </p:sp>
      <p:sp>
        <p:nvSpPr>
          <p:cNvPr id="2" name="TextBox 1"/>
          <p:cNvSpPr txBox="1"/>
          <p:nvPr/>
        </p:nvSpPr>
        <p:spPr>
          <a:xfrm>
            <a:off x="2139696" y="952529"/>
            <a:ext cx="9537192" cy="5016758"/>
          </a:xfrm>
          <a:prstGeom prst="rect">
            <a:avLst/>
          </a:prstGeom>
          <a:noFill/>
        </p:spPr>
        <p:txBody>
          <a:bodyPr wrap="square" rtlCol="0">
            <a:spAutoFit/>
          </a:bodyPr>
          <a:lstStyle/>
          <a:p>
            <a:r>
              <a:rPr lang="en-US" b="1" dirty="0" err="1">
                <a:solidFill>
                  <a:schemeClr val="accent4">
                    <a:lumMod val="75000"/>
                  </a:schemeClr>
                </a:solidFill>
              </a:rPr>
              <a:t>Seaborn</a:t>
            </a:r>
            <a:r>
              <a:rPr lang="en-US" dirty="0">
                <a:solidFill>
                  <a:schemeClr val="accent4">
                    <a:lumMod val="75000"/>
                  </a:schemeClr>
                </a:solidFill>
              </a:rPr>
              <a:t>:</a:t>
            </a:r>
          </a:p>
          <a:p>
            <a:pPr lvl="1"/>
            <a:r>
              <a:rPr lang="en-US" b="1" dirty="0">
                <a:solidFill>
                  <a:schemeClr val="bg1"/>
                </a:solidFill>
              </a:rPr>
              <a:t>Purpose</a:t>
            </a:r>
            <a:r>
              <a:rPr lang="en-US" dirty="0">
                <a:solidFill>
                  <a:schemeClr val="bg1"/>
                </a:solidFill>
              </a:rPr>
              <a:t>: </a:t>
            </a:r>
            <a:r>
              <a:rPr lang="en-US" sz="2000" b="1" dirty="0" err="1">
                <a:solidFill>
                  <a:srgbClr val="003399"/>
                </a:solidFill>
              </a:rPr>
              <a:t>Seaborn</a:t>
            </a:r>
            <a:r>
              <a:rPr lang="en-US" sz="2000" b="1" dirty="0">
                <a:solidFill>
                  <a:srgbClr val="003399"/>
                </a:solidFill>
              </a:rPr>
              <a:t> is built on top of </a:t>
            </a:r>
            <a:r>
              <a:rPr lang="en-US" sz="2000" b="1" dirty="0" err="1">
                <a:solidFill>
                  <a:srgbClr val="003399"/>
                </a:solidFill>
              </a:rPr>
              <a:t>Matplotlib</a:t>
            </a:r>
            <a:r>
              <a:rPr lang="en-US" sz="2000" b="1" dirty="0">
                <a:solidFill>
                  <a:srgbClr val="003399"/>
                </a:solidFill>
              </a:rPr>
              <a:t> and provides a higher-level interface for creating informative and attractive statistical graphics.</a:t>
            </a:r>
          </a:p>
          <a:p>
            <a:pPr lvl="1"/>
            <a:r>
              <a:rPr lang="en-US" b="1" dirty="0">
                <a:solidFill>
                  <a:schemeClr val="bg1"/>
                </a:solidFill>
              </a:rPr>
              <a:t>Key Features</a:t>
            </a:r>
            <a:r>
              <a:rPr lang="en-US" dirty="0">
                <a:solidFill>
                  <a:schemeClr val="bg1"/>
                </a:solidFill>
              </a:rPr>
              <a:t>: </a:t>
            </a:r>
            <a:r>
              <a:rPr lang="en-US" dirty="0"/>
              <a:t>Enhanced data visualization, support for complex plots.</a:t>
            </a:r>
          </a:p>
          <a:p>
            <a:pPr lvl="1"/>
            <a:r>
              <a:rPr lang="en-US" b="1" dirty="0">
                <a:solidFill>
                  <a:schemeClr val="bg1"/>
                </a:solidFill>
              </a:rPr>
              <a:t>Example</a:t>
            </a:r>
            <a:r>
              <a:rPr lang="en-US" dirty="0">
                <a:solidFill>
                  <a:schemeClr val="bg1"/>
                </a:solidFill>
              </a:rPr>
              <a:t>: </a:t>
            </a:r>
            <a:r>
              <a:rPr lang="en-US" dirty="0"/>
              <a:t>Creating a </a:t>
            </a:r>
            <a:r>
              <a:rPr lang="en-US" dirty="0" err="1"/>
              <a:t>heatmap</a:t>
            </a:r>
            <a:r>
              <a:rPr lang="en-US" dirty="0"/>
              <a:t> or pair plot for data analysis.</a:t>
            </a:r>
          </a:p>
          <a:p>
            <a:r>
              <a:rPr lang="en-US" b="1" dirty="0" err="1">
                <a:solidFill>
                  <a:schemeClr val="accent4">
                    <a:lumMod val="75000"/>
                  </a:schemeClr>
                </a:solidFill>
              </a:rPr>
              <a:t>Scikit</a:t>
            </a:r>
            <a:r>
              <a:rPr lang="en-US" b="1" dirty="0">
                <a:solidFill>
                  <a:schemeClr val="accent4">
                    <a:lumMod val="75000"/>
                  </a:schemeClr>
                </a:solidFill>
              </a:rPr>
              <a:t>-Learn:</a:t>
            </a:r>
          </a:p>
          <a:p>
            <a:pPr lvl="1"/>
            <a:r>
              <a:rPr lang="en-US" b="1" dirty="0">
                <a:solidFill>
                  <a:schemeClr val="bg1"/>
                </a:solidFill>
              </a:rPr>
              <a:t>Purpose</a:t>
            </a:r>
            <a:r>
              <a:rPr lang="en-US" dirty="0">
                <a:solidFill>
                  <a:schemeClr val="bg1"/>
                </a:solidFill>
              </a:rPr>
              <a:t>: </a:t>
            </a:r>
            <a:r>
              <a:rPr lang="en-US" sz="2000" b="1" dirty="0" err="1">
                <a:solidFill>
                  <a:srgbClr val="003399"/>
                </a:solidFill>
              </a:rPr>
              <a:t>Scikit</a:t>
            </a:r>
            <a:r>
              <a:rPr lang="en-US" sz="2000" b="1" dirty="0">
                <a:solidFill>
                  <a:srgbClr val="003399"/>
                </a:solidFill>
              </a:rPr>
              <a:t>-Learn is a machine learning library that offers tools for data preprocessing, model selection, evaluation, and deployment.</a:t>
            </a:r>
          </a:p>
          <a:p>
            <a:pPr lvl="1"/>
            <a:r>
              <a:rPr lang="en-US" b="1" dirty="0">
                <a:solidFill>
                  <a:schemeClr val="bg1"/>
                </a:solidFill>
              </a:rPr>
              <a:t>Key Features</a:t>
            </a:r>
            <a:r>
              <a:rPr lang="en-US" dirty="0">
                <a:solidFill>
                  <a:schemeClr val="bg1"/>
                </a:solidFill>
              </a:rPr>
              <a:t>: </a:t>
            </a:r>
            <a:r>
              <a:rPr lang="en-US" dirty="0"/>
              <a:t>Classification, regression, clustering, model evaluation, feature selection.</a:t>
            </a:r>
          </a:p>
          <a:p>
            <a:pPr lvl="1"/>
            <a:r>
              <a:rPr lang="en-US" b="1" dirty="0">
                <a:solidFill>
                  <a:schemeClr val="bg1"/>
                </a:solidFill>
              </a:rPr>
              <a:t>Example</a:t>
            </a:r>
            <a:r>
              <a:rPr lang="en-US" dirty="0">
                <a:solidFill>
                  <a:schemeClr val="bg1"/>
                </a:solidFill>
              </a:rPr>
              <a:t>: </a:t>
            </a:r>
            <a:r>
              <a:rPr lang="en-US" dirty="0"/>
              <a:t>Building a machine learning model for predicting house prices.</a:t>
            </a:r>
          </a:p>
          <a:p>
            <a:r>
              <a:rPr lang="en-US" b="1" dirty="0" err="1">
                <a:solidFill>
                  <a:schemeClr val="accent4">
                    <a:lumMod val="75000"/>
                  </a:schemeClr>
                </a:solidFill>
              </a:rPr>
              <a:t>TensorFlow</a:t>
            </a:r>
            <a:r>
              <a:rPr lang="en-US" b="1" dirty="0">
                <a:solidFill>
                  <a:schemeClr val="accent4">
                    <a:lumMod val="75000"/>
                  </a:schemeClr>
                </a:solidFill>
              </a:rPr>
              <a:t> and </a:t>
            </a:r>
            <a:r>
              <a:rPr lang="en-US" b="1" dirty="0" err="1">
                <a:solidFill>
                  <a:schemeClr val="accent4">
                    <a:lumMod val="75000"/>
                  </a:schemeClr>
                </a:solidFill>
              </a:rPr>
              <a:t>PyTorch</a:t>
            </a:r>
            <a:r>
              <a:rPr lang="en-US" b="1" dirty="0">
                <a:solidFill>
                  <a:schemeClr val="accent4">
                    <a:lumMod val="75000"/>
                  </a:schemeClr>
                </a:solidFill>
              </a:rPr>
              <a:t>:</a:t>
            </a:r>
          </a:p>
          <a:p>
            <a:pPr lvl="1"/>
            <a:r>
              <a:rPr lang="en-US" b="1" dirty="0">
                <a:solidFill>
                  <a:schemeClr val="bg1"/>
                </a:solidFill>
              </a:rPr>
              <a:t>Purpose</a:t>
            </a:r>
            <a:r>
              <a:rPr lang="en-US" dirty="0">
                <a:solidFill>
                  <a:schemeClr val="bg1"/>
                </a:solidFill>
              </a:rPr>
              <a:t>: </a:t>
            </a:r>
            <a:r>
              <a:rPr lang="en-US" sz="2000" b="1" dirty="0" err="1">
                <a:solidFill>
                  <a:srgbClr val="003399"/>
                </a:solidFill>
              </a:rPr>
              <a:t>TensorFlow</a:t>
            </a:r>
            <a:r>
              <a:rPr lang="en-US" sz="2000" b="1" dirty="0">
                <a:solidFill>
                  <a:srgbClr val="003399"/>
                </a:solidFill>
              </a:rPr>
              <a:t> and </a:t>
            </a:r>
            <a:r>
              <a:rPr lang="en-US" sz="2000" b="1" dirty="0" err="1">
                <a:solidFill>
                  <a:srgbClr val="003399"/>
                </a:solidFill>
              </a:rPr>
              <a:t>PyTorch</a:t>
            </a:r>
            <a:r>
              <a:rPr lang="en-US" sz="2000" b="1" dirty="0">
                <a:solidFill>
                  <a:srgbClr val="003399"/>
                </a:solidFill>
              </a:rPr>
              <a:t> are deep learning frameworks used for building and training neural networks. They are widely employed in applications like computer vision and natural language processing.</a:t>
            </a:r>
          </a:p>
          <a:p>
            <a:pPr lvl="1"/>
            <a:r>
              <a:rPr lang="en-US" b="1" dirty="0">
                <a:solidFill>
                  <a:schemeClr val="bg1"/>
                </a:solidFill>
              </a:rPr>
              <a:t>Key Features</a:t>
            </a:r>
            <a:r>
              <a:rPr lang="en-US" dirty="0">
                <a:solidFill>
                  <a:schemeClr val="bg1"/>
                </a:solidFill>
              </a:rPr>
              <a:t>: </a:t>
            </a:r>
            <a:r>
              <a:rPr lang="en-US" dirty="0"/>
              <a:t>Deep learning, neural network design, GPU acceleration.</a:t>
            </a:r>
          </a:p>
          <a:p>
            <a:pPr lvl="1"/>
            <a:r>
              <a:rPr lang="en-US" b="1" dirty="0">
                <a:solidFill>
                  <a:schemeClr val="bg1"/>
                </a:solidFill>
              </a:rPr>
              <a:t>Example</a:t>
            </a:r>
            <a:r>
              <a:rPr lang="en-US" dirty="0">
                <a:solidFill>
                  <a:schemeClr val="bg1"/>
                </a:solidFill>
              </a:rPr>
              <a:t>: </a:t>
            </a:r>
            <a:r>
              <a:rPr lang="en-US" dirty="0"/>
              <a:t>Creating a convolutional neural network (CNN) for image recognition</a:t>
            </a:r>
          </a:p>
          <a:p>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20282952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13457" y="267591"/>
            <a:ext cx="7651630" cy="461665"/>
          </a:xfrm>
          <a:prstGeom prst="rect">
            <a:avLst/>
          </a:prstGeom>
          <a:noFill/>
        </p:spPr>
        <p:txBody>
          <a:bodyPr wrap="square" rtlCol="0">
            <a:spAutoFit/>
          </a:bodyPr>
          <a:lstStyle/>
          <a:p>
            <a:pPr algn="ctr"/>
            <a:r>
              <a:rPr lang="en-US" sz="2400" b="1" i="1" dirty="0">
                <a:solidFill>
                  <a:srgbClr val="FF0000"/>
                </a:solidFill>
              </a:rPr>
              <a:t>Introduction</a:t>
            </a:r>
            <a:r>
              <a:rPr lang="en-US" sz="2400" dirty="0"/>
              <a:t> </a:t>
            </a:r>
            <a:r>
              <a:rPr lang="en-US" sz="2400" b="1" i="1" dirty="0">
                <a:solidFill>
                  <a:srgbClr val="FF0000"/>
                </a:solidFill>
              </a:rPr>
              <a:t>of Libraries of Python</a:t>
            </a:r>
          </a:p>
        </p:txBody>
      </p:sp>
      <p:sp>
        <p:nvSpPr>
          <p:cNvPr id="5" name="TextBox 4"/>
          <p:cNvSpPr txBox="1"/>
          <p:nvPr/>
        </p:nvSpPr>
        <p:spPr>
          <a:xfrm>
            <a:off x="1639881" y="952529"/>
            <a:ext cx="9765102" cy="646331"/>
          </a:xfrm>
          <a:prstGeom prst="rect">
            <a:avLst/>
          </a:prstGeom>
          <a:noFill/>
        </p:spPr>
        <p:txBody>
          <a:bodyPr wrap="square" rtlCol="0">
            <a:spAutoFit/>
          </a:bodyPr>
          <a:lstStyle/>
          <a:p>
            <a:pPr algn="just"/>
            <a:endParaRPr lang="en-US" dirty="0">
              <a:solidFill>
                <a:schemeClr val="bg1"/>
              </a:solidFill>
            </a:endParaRPr>
          </a:p>
          <a:p>
            <a:endParaRPr lang="en-US" dirty="0"/>
          </a:p>
        </p:txBody>
      </p:sp>
      <p:sp>
        <p:nvSpPr>
          <p:cNvPr id="2" name="TextBox 1"/>
          <p:cNvSpPr txBox="1"/>
          <p:nvPr/>
        </p:nvSpPr>
        <p:spPr>
          <a:xfrm>
            <a:off x="2139696" y="952529"/>
            <a:ext cx="9537192" cy="3508653"/>
          </a:xfrm>
          <a:prstGeom prst="rect">
            <a:avLst/>
          </a:prstGeom>
          <a:noFill/>
        </p:spPr>
        <p:txBody>
          <a:bodyPr wrap="square" rtlCol="0">
            <a:spAutoFit/>
          </a:bodyPr>
          <a:lstStyle/>
          <a:p>
            <a:r>
              <a:rPr lang="en-US" b="1" dirty="0">
                <a:solidFill>
                  <a:schemeClr val="accent4"/>
                </a:solidFill>
              </a:rPr>
              <a:t>Flask</a:t>
            </a:r>
            <a:r>
              <a:rPr lang="en-US" dirty="0">
                <a:solidFill>
                  <a:schemeClr val="accent4"/>
                </a:solidFill>
              </a:rPr>
              <a:t> and </a:t>
            </a:r>
            <a:r>
              <a:rPr lang="en-US" b="1" dirty="0">
                <a:solidFill>
                  <a:schemeClr val="accent4"/>
                </a:solidFill>
              </a:rPr>
              <a:t>Django</a:t>
            </a:r>
            <a:r>
              <a:rPr lang="en-US" dirty="0">
                <a:solidFill>
                  <a:schemeClr val="accent4"/>
                </a:solidFill>
              </a:rPr>
              <a:t>:</a:t>
            </a:r>
          </a:p>
          <a:p>
            <a:pPr lvl="1"/>
            <a:r>
              <a:rPr lang="en-US" b="1" dirty="0">
                <a:solidFill>
                  <a:schemeClr val="bg1"/>
                </a:solidFill>
              </a:rPr>
              <a:t>Purpose</a:t>
            </a:r>
            <a:r>
              <a:rPr lang="en-US" dirty="0">
                <a:solidFill>
                  <a:schemeClr val="bg1"/>
                </a:solidFill>
              </a:rPr>
              <a:t>: </a:t>
            </a:r>
            <a:r>
              <a:rPr lang="en-US" sz="2000" b="1" dirty="0">
                <a:solidFill>
                  <a:srgbClr val="003399"/>
                </a:solidFill>
              </a:rPr>
              <a:t>Flask and Django are web development frameworks</a:t>
            </a:r>
            <a:r>
              <a:rPr lang="en-US" dirty="0"/>
              <a:t>. Flask is lightweight and ideal for small to medium-sized web applications, while Django is a comprehensive framework for larger projects.</a:t>
            </a:r>
          </a:p>
          <a:p>
            <a:pPr lvl="1"/>
            <a:r>
              <a:rPr lang="en-US" b="1" dirty="0">
                <a:solidFill>
                  <a:schemeClr val="bg1"/>
                </a:solidFill>
              </a:rPr>
              <a:t>Key Features</a:t>
            </a:r>
            <a:r>
              <a:rPr lang="en-US" dirty="0">
                <a:solidFill>
                  <a:schemeClr val="bg1"/>
                </a:solidFill>
              </a:rPr>
              <a:t>: </a:t>
            </a:r>
            <a:r>
              <a:rPr lang="en-US" dirty="0"/>
              <a:t>Routing, templating, database integration (Django includes an ORM).</a:t>
            </a:r>
          </a:p>
          <a:p>
            <a:pPr lvl="1"/>
            <a:r>
              <a:rPr lang="en-US" b="1" dirty="0">
                <a:solidFill>
                  <a:schemeClr val="bg1"/>
                </a:solidFill>
              </a:rPr>
              <a:t>Example</a:t>
            </a:r>
            <a:r>
              <a:rPr lang="en-US" dirty="0">
                <a:solidFill>
                  <a:schemeClr val="bg1"/>
                </a:solidFill>
              </a:rPr>
              <a:t>: </a:t>
            </a:r>
            <a:r>
              <a:rPr lang="en-US" dirty="0"/>
              <a:t>Building a simple web app to collect user feedback.</a:t>
            </a:r>
          </a:p>
          <a:p>
            <a:r>
              <a:rPr lang="en-US" b="1" dirty="0">
                <a:solidFill>
                  <a:schemeClr val="accent4"/>
                </a:solidFill>
              </a:rPr>
              <a:t>Requests:</a:t>
            </a:r>
          </a:p>
          <a:p>
            <a:pPr lvl="1"/>
            <a:r>
              <a:rPr lang="en-US" b="1" dirty="0">
                <a:solidFill>
                  <a:schemeClr val="bg1"/>
                </a:solidFill>
              </a:rPr>
              <a:t>Purpose: </a:t>
            </a:r>
            <a:r>
              <a:rPr lang="en-US" sz="2000" b="1" dirty="0">
                <a:solidFill>
                  <a:srgbClr val="003399"/>
                </a:solidFill>
              </a:rPr>
              <a:t>The Requests library simplifies HTTP requests, making it easy to interact with web services and APIs.</a:t>
            </a:r>
          </a:p>
          <a:p>
            <a:pPr lvl="1"/>
            <a:r>
              <a:rPr lang="en-US" b="1" dirty="0">
                <a:solidFill>
                  <a:schemeClr val="bg1"/>
                </a:solidFill>
              </a:rPr>
              <a:t>Key Features: </a:t>
            </a:r>
            <a:r>
              <a:rPr lang="en-US" dirty="0"/>
              <a:t>HTTP GET, POST, PUT, and DELETE requests, handling response data.</a:t>
            </a:r>
          </a:p>
          <a:p>
            <a:pPr lvl="1"/>
            <a:r>
              <a:rPr lang="en-US" b="1" dirty="0">
                <a:solidFill>
                  <a:schemeClr val="bg1"/>
                </a:solidFill>
              </a:rPr>
              <a:t>Example: </a:t>
            </a:r>
            <a:r>
              <a:rPr lang="en-US" dirty="0"/>
              <a:t>Sending a GET request to retrieve data from a RESTful API.</a:t>
            </a:r>
          </a:p>
          <a:p>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9867923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24544" y="357424"/>
            <a:ext cx="4112955" cy="3541712"/>
          </a:xfrm>
          <a:prstGeom prst="rect">
            <a:avLst/>
          </a:prstGeom>
        </p:spPr>
      </p:pic>
      <p:sp>
        <p:nvSpPr>
          <p:cNvPr id="4" name="Slide Number Placeholder 3"/>
          <p:cNvSpPr>
            <a:spLocks noGrp="1"/>
          </p:cNvSpPr>
          <p:nvPr>
            <p:ph type="sldNum" sz="quarter" idx="12"/>
          </p:nvPr>
        </p:nvSpPr>
        <p:spPr/>
        <p:txBody>
          <a:bodyPr/>
          <a:lstStyle/>
          <a:p>
            <a:fld id="{6D22F896-40B5-4ADD-8801-0D06FADFA095}" type="slidenum">
              <a:rPr lang="en-US" smtClean="0"/>
              <a:t>14</a:t>
            </a:fld>
            <a:endParaRPr lang="en-US" dirty="0"/>
          </a:p>
        </p:txBody>
      </p:sp>
      <p:pic>
        <p:nvPicPr>
          <p:cNvPr id="6" name="Picture 5"/>
          <p:cNvPicPr>
            <a:picLocks noChangeAspect="1"/>
          </p:cNvPicPr>
          <p:nvPr/>
        </p:nvPicPr>
        <p:blipFill>
          <a:blip r:embed="rId3"/>
          <a:stretch>
            <a:fillRect/>
          </a:stretch>
        </p:blipFill>
        <p:spPr>
          <a:xfrm>
            <a:off x="12272" y="3899136"/>
            <a:ext cx="1676400" cy="571500"/>
          </a:xfrm>
          <a:prstGeom prst="rect">
            <a:avLst/>
          </a:prstGeom>
        </p:spPr>
      </p:pic>
      <p:pic>
        <p:nvPicPr>
          <p:cNvPr id="7" name="Picture 6"/>
          <p:cNvPicPr>
            <a:picLocks noChangeAspect="1"/>
          </p:cNvPicPr>
          <p:nvPr/>
        </p:nvPicPr>
        <p:blipFill>
          <a:blip r:embed="rId4"/>
          <a:stretch>
            <a:fillRect/>
          </a:stretch>
        </p:blipFill>
        <p:spPr>
          <a:xfrm>
            <a:off x="4222051" y="13144"/>
            <a:ext cx="2453069" cy="1400175"/>
          </a:xfrm>
          <a:prstGeom prst="rect">
            <a:avLst/>
          </a:prstGeom>
        </p:spPr>
      </p:pic>
      <p:pic>
        <p:nvPicPr>
          <p:cNvPr id="8" name="Picture 7"/>
          <p:cNvPicPr>
            <a:picLocks noChangeAspect="1"/>
          </p:cNvPicPr>
          <p:nvPr/>
        </p:nvPicPr>
        <p:blipFill>
          <a:blip r:embed="rId5"/>
          <a:stretch>
            <a:fillRect/>
          </a:stretch>
        </p:blipFill>
        <p:spPr>
          <a:xfrm>
            <a:off x="6784216" y="13144"/>
            <a:ext cx="2943225" cy="1400175"/>
          </a:xfrm>
          <a:prstGeom prst="rect">
            <a:avLst/>
          </a:prstGeom>
        </p:spPr>
      </p:pic>
      <p:pic>
        <p:nvPicPr>
          <p:cNvPr id="9" name="Picture 8"/>
          <p:cNvPicPr>
            <a:picLocks noChangeAspect="1"/>
          </p:cNvPicPr>
          <p:nvPr/>
        </p:nvPicPr>
        <p:blipFill>
          <a:blip r:embed="rId6"/>
          <a:stretch>
            <a:fillRect/>
          </a:stretch>
        </p:blipFill>
        <p:spPr>
          <a:xfrm>
            <a:off x="9836537" y="13144"/>
            <a:ext cx="2175415" cy="1438275"/>
          </a:xfrm>
          <a:prstGeom prst="rect">
            <a:avLst/>
          </a:prstGeom>
        </p:spPr>
      </p:pic>
      <p:pic>
        <p:nvPicPr>
          <p:cNvPr id="10" name="Picture 9"/>
          <p:cNvPicPr>
            <a:picLocks noChangeAspect="1"/>
          </p:cNvPicPr>
          <p:nvPr/>
        </p:nvPicPr>
        <p:blipFill>
          <a:blip r:embed="rId7"/>
          <a:stretch>
            <a:fillRect/>
          </a:stretch>
        </p:blipFill>
        <p:spPr>
          <a:xfrm>
            <a:off x="4222051" y="1623631"/>
            <a:ext cx="2453069" cy="1302449"/>
          </a:xfrm>
          <a:prstGeom prst="rect">
            <a:avLst/>
          </a:prstGeom>
        </p:spPr>
      </p:pic>
      <p:pic>
        <p:nvPicPr>
          <p:cNvPr id="11" name="Picture 10"/>
          <p:cNvPicPr>
            <a:picLocks noChangeAspect="1"/>
          </p:cNvPicPr>
          <p:nvPr/>
        </p:nvPicPr>
        <p:blipFill>
          <a:blip r:embed="rId8"/>
          <a:stretch>
            <a:fillRect/>
          </a:stretch>
        </p:blipFill>
        <p:spPr>
          <a:xfrm>
            <a:off x="6784216" y="1623631"/>
            <a:ext cx="2858383" cy="1302449"/>
          </a:xfrm>
          <a:prstGeom prst="rect">
            <a:avLst/>
          </a:prstGeom>
        </p:spPr>
      </p:pic>
      <p:pic>
        <p:nvPicPr>
          <p:cNvPr id="12" name="Picture 11"/>
          <p:cNvPicPr>
            <a:picLocks noChangeAspect="1"/>
          </p:cNvPicPr>
          <p:nvPr/>
        </p:nvPicPr>
        <p:blipFill>
          <a:blip r:embed="rId9"/>
          <a:stretch>
            <a:fillRect/>
          </a:stretch>
        </p:blipFill>
        <p:spPr>
          <a:xfrm>
            <a:off x="9836247" y="1572862"/>
            <a:ext cx="2175706" cy="1353218"/>
          </a:xfrm>
          <a:prstGeom prst="rect">
            <a:avLst/>
          </a:prstGeom>
        </p:spPr>
      </p:pic>
      <p:pic>
        <p:nvPicPr>
          <p:cNvPr id="13" name="Picture 12"/>
          <p:cNvPicPr>
            <a:picLocks noChangeAspect="1"/>
          </p:cNvPicPr>
          <p:nvPr/>
        </p:nvPicPr>
        <p:blipFill>
          <a:blip r:embed="rId10"/>
          <a:stretch>
            <a:fillRect/>
          </a:stretch>
        </p:blipFill>
        <p:spPr>
          <a:xfrm>
            <a:off x="4222051" y="3026664"/>
            <a:ext cx="2453069" cy="1371600"/>
          </a:xfrm>
          <a:prstGeom prst="rect">
            <a:avLst/>
          </a:prstGeom>
        </p:spPr>
      </p:pic>
      <p:pic>
        <p:nvPicPr>
          <p:cNvPr id="14" name="Picture 13"/>
          <p:cNvPicPr>
            <a:picLocks noChangeAspect="1"/>
          </p:cNvPicPr>
          <p:nvPr/>
        </p:nvPicPr>
        <p:blipFill>
          <a:blip r:embed="rId11"/>
          <a:stretch>
            <a:fillRect/>
          </a:stretch>
        </p:blipFill>
        <p:spPr>
          <a:xfrm>
            <a:off x="6784216" y="3004502"/>
            <a:ext cx="2858383" cy="1393762"/>
          </a:xfrm>
          <a:prstGeom prst="rect">
            <a:avLst/>
          </a:prstGeom>
        </p:spPr>
      </p:pic>
      <p:pic>
        <p:nvPicPr>
          <p:cNvPr id="15" name="Picture 14"/>
          <p:cNvPicPr>
            <a:picLocks noChangeAspect="1"/>
          </p:cNvPicPr>
          <p:nvPr/>
        </p:nvPicPr>
        <p:blipFill>
          <a:blip r:embed="rId12"/>
          <a:stretch>
            <a:fillRect/>
          </a:stretch>
        </p:blipFill>
        <p:spPr>
          <a:xfrm>
            <a:off x="4137499" y="4517673"/>
            <a:ext cx="2453069" cy="1514475"/>
          </a:xfrm>
          <a:prstGeom prst="rect">
            <a:avLst/>
          </a:prstGeom>
        </p:spPr>
      </p:pic>
      <p:pic>
        <p:nvPicPr>
          <p:cNvPr id="16" name="Picture 15"/>
          <p:cNvPicPr>
            <a:picLocks noChangeAspect="1"/>
          </p:cNvPicPr>
          <p:nvPr/>
        </p:nvPicPr>
        <p:blipFill>
          <a:blip r:embed="rId13"/>
          <a:stretch>
            <a:fillRect/>
          </a:stretch>
        </p:blipFill>
        <p:spPr>
          <a:xfrm>
            <a:off x="6784216" y="4551360"/>
            <a:ext cx="2858383" cy="1447103"/>
          </a:xfrm>
          <a:prstGeom prst="rect">
            <a:avLst/>
          </a:prstGeom>
        </p:spPr>
      </p:pic>
      <p:pic>
        <p:nvPicPr>
          <p:cNvPr id="17" name="Picture 16"/>
          <p:cNvPicPr>
            <a:picLocks noChangeAspect="1"/>
          </p:cNvPicPr>
          <p:nvPr/>
        </p:nvPicPr>
        <p:blipFill>
          <a:blip r:embed="rId14"/>
          <a:stretch>
            <a:fillRect/>
          </a:stretch>
        </p:blipFill>
        <p:spPr>
          <a:xfrm>
            <a:off x="9836247" y="3047523"/>
            <a:ext cx="2227517" cy="1257300"/>
          </a:xfrm>
          <a:prstGeom prst="rect">
            <a:avLst/>
          </a:prstGeom>
        </p:spPr>
      </p:pic>
      <p:pic>
        <p:nvPicPr>
          <p:cNvPr id="18" name="Picture 17"/>
          <p:cNvPicPr>
            <a:picLocks noChangeAspect="1"/>
          </p:cNvPicPr>
          <p:nvPr/>
        </p:nvPicPr>
        <p:blipFill>
          <a:blip r:embed="rId15"/>
          <a:stretch>
            <a:fillRect/>
          </a:stretch>
        </p:blipFill>
        <p:spPr>
          <a:xfrm>
            <a:off x="9836247" y="4551360"/>
            <a:ext cx="2253399" cy="1400175"/>
          </a:xfrm>
          <a:prstGeom prst="rect">
            <a:avLst/>
          </a:prstGeom>
        </p:spPr>
      </p:pic>
      <p:pic>
        <p:nvPicPr>
          <p:cNvPr id="19" name="Picture 18"/>
          <p:cNvPicPr>
            <a:picLocks noChangeAspect="1"/>
          </p:cNvPicPr>
          <p:nvPr/>
        </p:nvPicPr>
        <p:blipFill>
          <a:blip r:embed="rId16"/>
          <a:stretch>
            <a:fillRect/>
          </a:stretch>
        </p:blipFill>
        <p:spPr>
          <a:xfrm>
            <a:off x="133636" y="4558586"/>
            <a:ext cx="3543300" cy="1017427"/>
          </a:xfrm>
          <a:prstGeom prst="rect">
            <a:avLst/>
          </a:prstGeom>
        </p:spPr>
      </p:pic>
      <p:pic>
        <p:nvPicPr>
          <p:cNvPr id="20" name="Picture 19"/>
          <p:cNvPicPr>
            <a:picLocks noChangeAspect="1"/>
          </p:cNvPicPr>
          <p:nvPr/>
        </p:nvPicPr>
        <p:blipFill>
          <a:blip r:embed="rId17"/>
          <a:stretch>
            <a:fillRect/>
          </a:stretch>
        </p:blipFill>
        <p:spPr>
          <a:xfrm>
            <a:off x="133636" y="5638800"/>
            <a:ext cx="2706845" cy="1042416"/>
          </a:xfrm>
          <a:prstGeom prst="rect">
            <a:avLst/>
          </a:prstGeom>
        </p:spPr>
      </p:pic>
      <p:sp>
        <p:nvSpPr>
          <p:cNvPr id="21" name="TextBox 20"/>
          <p:cNvSpPr txBox="1"/>
          <p:nvPr/>
        </p:nvSpPr>
        <p:spPr>
          <a:xfrm>
            <a:off x="12272" y="0"/>
            <a:ext cx="4209779" cy="461665"/>
          </a:xfrm>
          <a:prstGeom prst="rect">
            <a:avLst/>
          </a:prstGeom>
          <a:noFill/>
        </p:spPr>
        <p:txBody>
          <a:bodyPr wrap="square" rtlCol="0">
            <a:spAutoFit/>
          </a:bodyPr>
          <a:lstStyle/>
          <a:p>
            <a:r>
              <a:rPr lang="en-US" sz="2400" b="1" dirty="0" smtClean="0">
                <a:solidFill>
                  <a:srgbClr val="C00000"/>
                </a:solidFill>
              </a:rPr>
              <a:t>Summary of Library types</a:t>
            </a:r>
            <a:endParaRPr lang="en-US" sz="2400" b="1" dirty="0">
              <a:solidFill>
                <a:srgbClr val="C00000"/>
              </a:solidFill>
            </a:endParaRPr>
          </a:p>
        </p:txBody>
      </p:sp>
    </p:spTree>
    <p:extLst>
      <p:ext uri="{BB962C8B-B14F-4D97-AF65-F5344CB8AC3E}">
        <p14:creationId xmlns:p14="http://schemas.microsoft.com/office/powerpoint/2010/main" val="10886055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93033" y="112143"/>
            <a:ext cx="7651630" cy="461665"/>
          </a:xfrm>
          <a:prstGeom prst="rect">
            <a:avLst/>
          </a:prstGeom>
          <a:noFill/>
        </p:spPr>
        <p:txBody>
          <a:bodyPr wrap="square" rtlCol="0">
            <a:spAutoFit/>
          </a:bodyPr>
          <a:lstStyle/>
          <a:p>
            <a:r>
              <a:rPr lang="en-US" sz="2400" b="1" i="1" dirty="0">
                <a:solidFill>
                  <a:srgbClr val="FF0000"/>
                </a:solidFill>
              </a:rPr>
              <a:t>Introduction to Artificial Intelligence and Machine Learning</a:t>
            </a:r>
          </a:p>
        </p:txBody>
      </p:sp>
      <p:sp>
        <p:nvSpPr>
          <p:cNvPr id="5" name="TextBox 4"/>
          <p:cNvSpPr txBox="1"/>
          <p:nvPr/>
        </p:nvSpPr>
        <p:spPr>
          <a:xfrm>
            <a:off x="2018581" y="810883"/>
            <a:ext cx="9765102" cy="3231654"/>
          </a:xfrm>
          <a:prstGeom prst="rect">
            <a:avLst/>
          </a:prstGeom>
          <a:noFill/>
        </p:spPr>
        <p:txBody>
          <a:bodyPr wrap="square" rtlCol="0">
            <a:spAutoFit/>
          </a:bodyPr>
          <a:lstStyle/>
          <a:p>
            <a:pPr algn="just"/>
            <a:r>
              <a:rPr lang="en-US" sz="2400" b="1" dirty="0" smtClean="0">
                <a:solidFill>
                  <a:schemeClr val="bg1"/>
                </a:solidFill>
              </a:rPr>
              <a:t> </a:t>
            </a:r>
            <a:endParaRPr lang="en-US" sz="2400" b="1" dirty="0">
              <a:solidFill>
                <a:schemeClr val="bg1"/>
              </a:solidFill>
            </a:endParaRPr>
          </a:p>
          <a:p>
            <a:pPr algn="just"/>
            <a:r>
              <a:rPr lang="en-US" sz="2400" b="1" dirty="0" smtClean="0">
                <a:solidFill>
                  <a:schemeClr val="bg1"/>
                </a:solidFill>
              </a:rPr>
              <a:t>I. What </a:t>
            </a:r>
            <a:r>
              <a:rPr lang="en-US" sz="2400" b="1" dirty="0">
                <a:solidFill>
                  <a:schemeClr val="bg1"/>
                </a:solidFill>
              </a:rPr>
              <a:t>is Artificial Intelligence (AI</a:t>
            </a:r>
            <a:r>
              <a:rPr lang="en-US" sz="2400" b="1" dirty="0" smtClean="0">
                <a:solidFill>
                  <a:schemeClr val="bg1"/>
                </a:solidFill>
              </a:rPr>
              <a:t>)?</a:t>
            </a:r>
            <a:endParaRPr lang="en-US" sz="2400" b="1" dirty="0">
              <a:solidFill>
                <a:schemeClr val="bg1"/>
              </a:solidFill>
            </a:endParaRPr>
          </a:p>
          <a:p>
            <a:pPr marL="342900" indent="-342900" algn="just">
              <a:buFont typeface="Wingdings" panose="05000000000000000000" pitchFamily="2" charset="2"/>
              <a:buChar char="q"/>
            </a:pPr>
            <a:r>
              <a:rPr lang="en-US" sz="2000" dirty="0" smtClean="0">
                <a:solidFill>
                  <a:schemeClr val="bg1"/>
                </a:solidFill>
              </a:rPr>
              <a:t>AI </a:t>
            </a:r>
            <a:r>
              <a:rPr lang="en-US" sz="2000" dirty="0">
                <a:solidFill>
                  <a:schemeClr val="bg1"/>
                </a:solidFill>
              </a:rPr>
              <a:t>is a field of computer science that aims to create machines capable of performing tasks that typically require human </a:t>
            </a:r>
            <a:r>
              <a:rPr lang="en-US" sz="2000" dirty="0" smtClean="0">
                <a:solidFill>
                  <a:schemeClr val="bg1"/>
                </a:solidFill>
              </a:rPr>
              <a:t>intelligence.</a:t>
            </a:r>
          </a:p>
          <a:p>
            <a:pPr marL="342900" indent="-342900" algn="just">
              <a:buFont typeface="Wingdings" panose="05000000000000000000" pitchFamily="2" charset="2"/>
              <a:buChar char="q"/>
            </a:pPr>
            <a:r>
              <a:rPr lang="en-US" sz="2000" dirty="0" smtClean="0">
                <a:solidFill>
                  <a:schemeClr val="bg1"/>
                </a:solidFill>
              </a:rPr>
              <a:t>AI </a:t>
            </a:r>
            <a:r>
              <a:rPr lang="en-US" sz="2000" dirty="0">
                <a:solidFill>
                  <a:schemeClr val="bg1"/>
                </a:solidFill>
              </a:rPr>
              <a:t>systems can learn from data, reason, solve problems, understand natural language, and perceive their environment</a:t>
            </a:r>
            <a:r>
              <a:rPr lang="en-US" sz="2000" dirty="0" smtClean="0">
                <a:solidFill>
                  <a:schemeClr val="bg1"/>
                </a:solidFill>
              </a:rPr>
              <a:t>.</a:t>
            </a:r>
          </a:p>
          <a:p>
            <a:pPr marL="342900" indent="-342900" algn="just">
              <a:buFont typeface="Wingdings" panose="05000000000000000000" pitchFamily="2" charset="2"/>
              <a:buChar char="q"/>
            </a:pPr>
            <a:endParaRPr lang="en-US" sz="2000" dirty="0">
              <a:solidFill>
                <a:schemeClr val="bg1"/>
              </a:solidFill>
            </a:endParaRPr>
          </a:p>
          <a:p>
            <a:pPr algn="just"/>
            <a:endParaRPr lang="en-US" sz="2000" dirty="0">
              <a:solidFill>
                <a:schemeClr val="bg1"/>
              </a:solidFill>
            </a:endParaRPr>
          </a:p>
          <a:p>
            <a:pPr algn="just"/>
            <a:endParaRPr lang="en-US" dirty="0">
              <a:solidFill>
                <a:schemeClr val="bg1"/>
              </a:solidFill>
            </a:endParaRPr>
          </a:p>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2</a:t>
            </a:fld>
            <a:endParaRPr lang="en-US" dirty="0"/>
          </a:p>
        </p:txBody>
      </p:sp>
      <p:pic>
        <p:nvPicPr>
          <p:cNvPr id="9" name="Picture 8"/>
          <p:cNvPicPr>
            <a:picLocks noChangeAspect="1"/>
          </p:cNvPicPr>
          <p:nvPr/>
        </p:nvPicPr>
        <p:blipFill>
          <a:blip r:embed="rId3"/>
          <a:stretch>
            <a:fillRect/>
          </a:stretch>
        </p:blipFill>
        <p:spPr>
          <a:xfrm>
            <a:off x="1670648" y="2978130"/>
            <a:ext cx="9296400" cy="2966085"/>
          </a:xfrm>
          <a:prstGeom prst="rect">
            <a:avLst/>
          </a:prstGeom>
        </p:spPr>
      </p:pic>
    </p:spTree>
    <p:extLst>
      <p:ext uri="{BB962C8B-B14F-4D97-AF65-F5344CB8AC3E}">
        <p14:creationId xmlns:p14="http://schemas.microsoft.com/office/powerpoint/2010/main" val="35777900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93033" y="112143"/>
            <a:ext cx="7651630" cy="461665"/>
          </a:xfrm>
          <a:prstGeom prst="rect">
            <a:avLst/>
          </a:prstGeom>
          <a:noFill/>
        </p:spPr>
        <p:txBody>
          <a:bodyPr wrap="square" rtlCol="0">
            <a:spAutoFit/>
          </a:bodyPr>
          <a:lstStyle/>
          <a:p>
            <a:r>
              <a:rPr lang="en-US" sz="2400" b="1" i="1" dirty="0">
                <a:solidFill>
                  <a:srgbClr val="FF0000"/>
                </a:solidFill>
              </a:rPr>
              <a:t>Introduction to Artificial Intelligence and Machine Learning</a:t>
            </a:r>
          </a:p>
        </p:txBody>
      </p:sp>
      <p:sp>
        <p:nvSpPr>
          <p:cNvPr id="5" name="TextBox 4"/>
          <p:cNvSpPr txBox="1"/>
          <p:nvPr/>
        </p:nvSpPr>
        <p:spPr>
          <a:xfrm>
            <a:off x="1735117" y="492767"/>
            <a:ext cx="9765102" cy="3600986"/>
          </a:xfrm>
          <a:prstGeom prst="rect">
            <a:avLst/>
          </a:prstGeom>
          <a:noFill/>
        </p:spPr>
        <p:txBody>
          <a:bodyPr wrap="square" rtlCol="0">
            <a:spAutoFit/>
          </a:bodyPr>
          <a:lstStyle/>
          <a:p>
            <a:pPr algn="just"/>
            <a:endParaRPr lang="en-US" dirty="0">
              <a:solidFill>
                <a:schemeClr val="bg1"/>
              </a:solidFill>
            </a:endParaRPr>
          </a:p>
          <a:p>
            <a:pPr algn="just"/>
            <a:r>
              <a:rPr lang="en-US" sz="2400" b="1" dirty="0" smtClean="0">
                <a:solidFill>
                  <a:schemeClr val="bg1"/>
                </a:solidFill>
              </a:rPr>
              <a:t>II. Machine </a:t>
            </a:r>
            <a:r>
              <a:rPr lang="en-US" sz="2400" b="1" dirty="0">
                <a:solidFill>
                  <a:schemeClr val="bg1"/>
                </a:solidFill>
              </a:rPr>
              <a:t>Learning: A Subset of AI</a:t>
            </a:r>
          </a:p>
          <a:p>
            <a:pPr marL="285750" indent="-285750" algn="just">
              <a:buFont typeface="Wingdings" panose="05000000000000000000" pitchFamily="2" charset="2"/>
              <a:buChar char="q"/>
            </a:pPr>
            <a:r>
              <a:rPr lang="en-US" dirty="0" smtClean="0">
                <a:solidFill>
                  <a:schemeClr val="bg1"/>
                </a:solidFill>
              </a:rPr>
              <a:t>Machine </a:t>
            </a:r>
            <a:r>
              <a:rPr lang="en-US" dirty="0">
                <a:solidFill>
                  <a:schemeClr val="bg1"/>
                </a:solidFill>
              </a:rPr>
              <a:t>Learning is a subset of AI that focuses on creating algorithms and models that can learn from </a:t>
            </a:r>
            <a:r>
              <a:rPr lang="en-US" dirty="0" smtClean="0">
                <a:solidFill>
                  <a:schemeClr val="bg1"/>
                </a:solidFill>
              </a:rPr>
              <a:t>data.</a:t>
            </a:r>
          </a:p>
          <a:p>
            <a:pPr marL="285750" indent="-285750" algn="just">
              <a:buFont typeface="Wingdings" panose="05000000000000000000" pitchFamily="2" charset="2"/>
              <a:buChar char="q"/>
            </a:pPr>
            <a:r>
              <a:rPr lang="en-US" dirty="0" smtClean="0">
                <a:solidFill>
                  <a:schemeClr val="bg1"/>
                </a:solidFill>
              </a:rPr>
              <a:t>Instead </a:t>
            </a:r>
            <a:r>
              <a:rPr lang="en-US" dirty="0">
                <a:solidFill>
                  <a:schemeClr val="bg1"/>
                </a:solidFill>
              </a:rPr>
              <a:t>of explicitly programming tasks, ML systems improve their performance through experience</a:t>
            </a:r>
            <a:r>
              <a:rPr lang="en-US" dirty="0" smtClean="0">
                <a:solidFill>
                  <a:schemeClr val="bg1"/>
                </a:solidFill>
              </a:rPr>
              <a:t>.</a:t>
            </a:r>
          </a:p>
          <a:p>
            <a:pPr marL="285750" indent="-285750" algn="just">
              <a:buFont typeface="Wingdings" panose="05000000000000000000" pitchFamily="2" charset="2"/>
              <a:buChar char="q"/>
            </a:pPr>
            <a:endParaRPr lang="en-US" dirty="0">
              <a:solidFill>
                <a:schemeClr val="bg1"/>
              </a:solidFill>
            </a:endParaRPr>
          </a:p>
          <a:p>
            <a:r>
              <a:rPr lang="en-US" sz="2400" b="1" dirty="0">
                <a:solidFill>
                  <a:schemeClr val="bg1"/>
                </a:solidFill>
              </a:rPr>
              <a:t>III. The Importance of AI and </a:t>
            </a:r>
            <a:r>
              <a:rPr lang="en-US" sz="2400" b="1" dirty="0" smtClean="0">
                <a:solidFill>
                  <a:schemeClr val="bg1"/>
                </a:solidFill>
              </a:rPr>
              <a:t>ML</a:t>
            </a:r>
            <a:endParaRPr lang="en-US" dirty="0">
              <a:solidFill>
                <a:schemeClr val="bg1"/>
              </a:solidFill>
            </a:endParaRPr>
          </a:p>
          <a:p>
            <a:pPr marL="285750" indent="-285750">
              <a:buFont typeface="Wingdings" panose="05000000000000000000" pitchFamily="2" charset="2"/>
              <a:buChar char="q"/>
            </a:pPr>
            <a:r>
              <a:rPr lang="en-US" dirty="0" smtClean="0">
                <a:solidFill>
                  <a:schemeClr val="bg1"/>
                </a:solidFill>
              </a:rPr>
              <a:t>AI </a:t>
            </a:r>
            <a:r>
              <a:rPr lang="en-US" dirty="0">
                <a:solidFill>
                  <a:schemeClr val="bg1"/>
                </a:solidFill>
              </a:rPr>
              <a:t>and ML have profound applications in various domains, including healthcare, finance, robotics, and more</a:t>
            </a:r>
            <a:r>
              <a:rPr lang="en-US" dirty="0" smtClean="0">
                <a:solidFill>
                  <a:schemeClr val="bg1"/>
                </a:solidFill>
              </a:rPr>
              <a:t>.</a:t>
            </a:r>
          </a:p>
          <a:p>
            <a:pPr marL="285750" indent="-285750">
              <a:buFont typeface="Wingdings" panose="05000000000000000000" pitchFamily="2" charset="2"/>
              <a:buChar char="q"/>
            </a:pPr>
            <a:r>
              <a:rPr lang="en-US" dirty="0" smtClean="0">
                <a:solidFill>
                  <a:schemeClr val="bg1"/>
                </a:solidFill>
              </a:rPr>
              <a:t> </a:t>
            </a:r>
            <a:r>
              <a:rPr lang="en-US" dirty="0">
                <a:solidFill>
                  <a:schemeClr val="bg1"/>
                </a:solidFill>
              </a:rPr>
              <a:t>They enable automation, data-driven decision-making, and the development of intelligent systems.</a:t>
            </a:r>
          </a:p>
          <a:p>
            <a:pPr algn="just"/>
            <a:endParaRPr lang="en-US" dirty="0">
              <a:solidFill>
                <a:schemeClr val="bg1"/>
              </a:solidFill>
            </a:endParaRPr>
          </a:p>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3</a:t>
            </a:fld>
            <a:endParaRPr lang="en-US" dirty="0"/>
          </a:p>
        </p:txBody>
      </p:sp>
      <p:pic>
        <p:nvPicPr>
          <p:cNvPr id="2" name="Picture 1"/>
          <p:cNvPicPr>
            <a:picLocks noChangeAspect="1"/>
          </p:cNvPicPr>
          <p:nvPr/>
        </p:nvPicPr>
        <p:blipFill>
          <a:blip r:embed="rId3"/>
          <a:stretch>
            <a:fillRect/>
          </a:stretch>
        </p:blipFill>
        <p:spPr>
          <a:xfrm>
            <a:off x="1520952" y="3599307"/>
            <a:ext cx="9296400" cy="3011805"/>
          </a:xfrm>
          <a:prstGeom prst="rect">
            <a:avLst/>
          </a:prstGeom>
        </p:spPr>
      </p:pic>
    </p:spTree>
    <p:extLst>
      <p:ext uri="{BB962C8B-B14F-4D97-AF65-F5344CB8AC3E}">
        <p14:creationId xmlns:p14="http://schemas.microsoft.com/office/powerpoint/2010/main" val="5198128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93033" y="112143"/>
            <a:ext cx="7651630" cy="461665"/>
          </a:xfrm>
          <a:prstGeom prst="rect">
            <a:avLst/>
          </a:prstGeom>
          <a:noFill/>
        </p:spPr>
        <p:txBody>
          <a:bodyPr wrap="square" rtlCol="0">
            <a:spAutoFit/>
          </a:bodyPr>
          <a:lstStyle/>
          <a:p>
            <a:r>
              <a:rPr lang="en-US" sz="2400" b="1" i="1" dirty="0">
                <a:solidFill>
                  <a:srgbClr val="FF0000"/>
                </a:solidFill>
              </a:rPr>
              <a:t>Introduction to Artificial Intelligence and Machine Learning</a:t>
            </a:r>
          </a:p>
        </p:txBody>
      </p:sp>
      <p:sp>
        <p:nvSpPr>
          <p:cNvPr id="5" name="TextBox 4"/>
          <p:cNvSpPr txBox="1"/>
          <p:nvPr/>
        </p:nvSpPr>
        <p:spPr>
          <a:xfrm>
            <a:off x="1777041" y="888521"/>
            <a:ext cx="9765102" cy="5170646"/>
          </a:xfrm>
          <a:prstGeom prst="rect">
            <a:avLst/>
          </a:prstGeom>
          <a:noFill/>
        </p:spPr>
        <p:txBody>
          <a:bodyPr wrap="square" rtlCol="0">
            <a:spAutoFit/>
          </a:bodyPr>
          <a:lstStyle/>
          <a:p>
            <a:r>
              <a:rPr lang="en-US" sz="2400" b="1" dirty="0">
                <a:solidFill>
                  <a:schemeClr val="bg1"/>
                </a:solidFill>
              </a:rPr>
              <a:t>IV. Key Concepts in Machine Learning</a:t>
            </a:r>
          </a:p>
          <a:p>
            <a:pPr marL="800100" lvl="1" indent="-342900" algn="just">
              <a:buFont typeface="Wingdings" panose="05000000000000000000" pitchFamily="2" charset="2"/>
              <a:buChar char="q"/>
            </a:pPr>
            <a:r>
              <a:rPr lang="en-US" sz="2200" b="1" i="1" dirty="0" smtClean="0">
                <a:solidFill>
                  <a:schemeClr val="accent4">
                    <a:lumMod val="75000"/>
                  </a:schemeClr>
                </a:solidFill>
              </a:rPr>
              <a:t>Data</a:t>
            </a:r>
            <a:r>
              <a:rPr lang="en-US" sz="2000" dirty="0" smtClean="0"/>
              <a:t>: ML </a:t>
            </a:r>
            <a:r>
              <a:rPr lang="en-US" sz="2000" dirty="0"/>
              <a:t>algorithms learn from data, which can be structured or </a:t>
            </a:r>
            <a:r>
              <a:rPr lang="en-US" sz="2000" dirty="0" smtClean="0"/>
              <a:t>unstructured.</a:t>
            </a:r>
          </a:p>
          <a:p>
            <a:pPr marL="800100" lvl="1" indent="-342900" algn="just">
              <a:buFont typeface="Wingdings" panose="05000000000000000000" pitchFamily="2" charset="2"/>
              <a:buChar char="q"/>
            </a:pPr>
            <a:r>
              <a:rPr lang="en-US" sz="2200" b="1" i="1" dirty="0">
                <a:solidFill>
                  <a:schemeClr val="accent4">
                    <a:lumMod val="75000"/>
                  </a:schemeClr>
                </a:solidFill>
              </a:rPr>
              <a:t>Training</a:t>
            </a:r>
            <a:r>
              <a:rPr lang="en-US" sz="2000" dirty="0" smtClean="0"/>
              <a:t>: </a:t>
            </a:r>
            <a:r>
              <a:rPr lang="en-US" sz="2000" dirty="0"/>
              <a:t>ML models are trained on historical data to make predictions or </a:t>
            </a:r>
            <a:r>
              <a:rPr lang="en-US" sz="2000" dirty="0" smtClean="0"/>
              <a:t>decisions.</a:t>
            </a:r>
          </a:p>
          <a:p>
            <a:pPr marL="800100" lvl="1" indent="-342900" algn="just">
              <a:buFont typeface="Wingdings" panose="05000000000000000000" pitchFamily="2" charset="2"/>
              <a:buChar char="q"/>
            </a:pPr>
            <a:r>
              <a:rPr lang="en-US" sz="2200" b="1" i="1" dirty="0">
                <a:solidFill>
                  <a:schemeClr val="accent4">
                    <a:lumMod val="75000"/>
                  </a:schemeClr>
                </a:solidFill>
              </a:rPr>
              <a:t>Types of Learning</a:t>
            </a:r>
            <a:r>
              <a:rPr lang="en-US" sz="2000" dirty="0" smtClean="0"/>
              <a:t>: ML </a:t>
            </a:r>
            <a:r>
              <a:rPr lang="en-US" sz="2000" dirty="0"/>
              <a:t>includes supervised, unsupervised, and reinforcement </a:t>
            </a:r>
            <a:r>
              <a:rPr lang="en-US" sz="2000" dirty="0" smtClean="0"/>
              <a:t>learning.</a:t>
            </a:r>
          </a:p>
          <a:p>
            <a:pPr marL="800100" lvl="1" indent="-342900" algn="just">
              <a:buFont typeface="Wingdings" panose="05000000000000000000" pitchFamily="2" charset="2"/>
              <a:buChar char="q"/>
            </a:pPr>
            <a:r>
              <a:rPr lang="en-US" sz="2200" b="1" i="1" dirty="0">
                <a:solidFill>
                  <a:schemeClr val="accent4">
                    <a:lumMod val="75000"/>
                  </a:schemeClr>
                </a:solidFill>
              </a:rPr>
              <a:t>Applications</a:t>
            </a:r>
            <a:r>
              <a:rPr lang="en-US" sz="2000" dirty="0" smtClean="0"/>
              <a:t>: </a:t>
            </a:r>
            <a:r>
              <a:rPr lang="en-US" sz="2000" dirty="0"/>
              <a:t>ML is used for tasks like image recognition, natural language processing, and recommendation systems.</a:t>
            </a:r>
          </a:p>
          <a:p>
            <a:pPr lvl="1"/>
            <a:endParaRPr lang="en-US" dirty="0" smtClean="0"/>
          </a:p>
          <a:p>
            <a:pPr lvl="1"/>
            <a:endParaRPr lang="en-US" dirty="0" smtClean="0"/>
          </a:p>
          <a:p>
            <a:pPr lvl="1"/>
            <a:endParaRPr lang="en-US" dirty="0"/>
          </a:p>
          <a:p>
            <a:r>
              <a:rPr lang="en-US" sz="2400" b="1" dirty="0">
                <a:solidFill>
                  <a:schemeClr val="bg1"/>
                </a:solidFill>
              </a:rPr>
              <a:t>V. Real-World Examples of AI and </a:t>
            </a:r>
            <a:r>
              <a:rPr lang="en-US" sz="2400" b="1" dirty="0" smtClean="0">
                <a:solidFill>
                  <a:schemeClr val="bg1"/>
                </a:solidFill>
              </a:rPr>
              <a:t>ML</a:t>
            </a:r>
            <a:endParaRPr lang="en-US" dirty="0"/>
          </a:p>
          <a:p>
            <a:pPr marL="342900" indent="-342900">
              <a:buFont typeface="Wingdings" panose="05000000000000000000" pitchFamily="2" charset="2"/>
              <a:buChar char="q"/>
            </a:pPr>
            <a:r>
              <a:rPr lang="en-US" sz="2200" b="1" i="1" dirty="0" err="1">
                <a:solidFill>
                  <a:schemeClr val="accent4">
                    <a:lumMod val="75000"/>
                  </a:schemeClr>
                </a:solidFill>
              </a:rPr>
              <a:t>Chatbots</a:t>
            </a:r>
            <a:r>
              <a:rPr lang="en-US" sz="2200" b="1" i="1" dirty="0">
                <a:solidFill>
                  <a:schemeClr val="accent4">
                    <a:lumMod val="75000"/>
                  </a:schemeClr>
                </a:solidFill>
              </a:rPr>
              <a:t>:</a:t>
            </a:r>
            <a:r>
              <a:rPr lang="en-US" dirty="0" smtClean="0"/>
              <a:t> </a:t>
            </a:r>
            <a:r>
              <a:rPr lang="en-US" dirty="0"/>
              <a:t>AI-driven virtual assistants that understand and respond to natural language </a:t>
            </a:r>
            <a:r>
              <a:rPr lang="en-US" dirty="0" smtClean="0"/>
              <a:t>queries.</a:t>
            </a:r>
          </a:p>
          <a:p>
            <a:pPr marL="342900" indent="-342900">
              <a:buFont typeface="Wingdings" panose="05000000000000000000" pitchFamily="2" charset="2"/>
              <a:buChar char="q"/>
            </a:pPr>
            <a:r>
              <a:rPr lang="en-US" sz="2200" b="1" i="1" dirty="0">
                <a:solidFill>
                  <a:schemeClr val="accent4">
                    <a:lumMod val="75000"/>
                  </a:schemeClr>
                </a:solidFill>
              </a:rPr>
              <a:t>Self-Driving Cars: </a:t>
            </a:r>
            <a:r>
              <a:rPr lang="en-US" dirty="0"/>
              <a:t>Autonomous vehicles that use ML to navigate and make driving </a:t>
            </a:r>
            <a:r>
              <a:rPr lang="en-US" dirty="0" smtClean="0"/>
              <a:t>decisions.</a:t>
            </a:r>
          </a:p>
          <a:p>
            <a:pPr marL="342900" indent="-342900">
              <a:buFont typeface="Wingdings" panose="05000000000000000000" pitchFamily="2" charset="2"/>
              <a:buChar char="q"/>
            </a:pPr>
            <a:r>
              <a:rPr lang="en-US" sz="2200" b="1" i="1" dirty="0">
                <a:solidFill>
                  <a:schemeClr val="accent4">
                    <a:lumMod val="75000"/>
                  </a:schemeClr>
                </a:solidFill>
              </a:rPr>
              <a:t>Medical Diagnosis: </a:t>
            </a:r>
            <a:r>
              <a:rPr lang="en-US" dirty="0"/>
              <a:t>ML models can analyze medical data to aid in disease diagnosis.</a:t>
            </a:r>
          </a:p>
          <a:p>
            <a:pPr lvl="1"/>
            <a:endParaRPr lang="en-US" dirty="0"/>
          </a:p>
          <a:p>
            <a:pPr algn="just"/>
            <a:endParaRPr lang="en-US" dirty="0">
              <a:solidFill>
                <a:schemeClr val="bg1"/>
              </a:solidFill>
            </a:endParaRPr>
          </a:p>
          <a:p>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4171390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93033" y="112143"/>
            <a:ext cx="7651630" cy="461665"/>
          </a:xfrm>
          <a:prstGeom prst="rect">
            <a:avLst/>
          </a:prstGeom>
          <a:noFill/>
        </p:spPr>
        <p:txBody>
          <a:bodyPr wrap="square" rtlCol="0">
            <a:spAutoFit/>
          </a:bodyPr>
          <a:lstStyle/>
          <a:p>
            <a:r>
              <a:rPr lang="en-US" sz="2400" b="1" i="1" dirty="0">
                <a:solidFill>
                  <a:srgbClr val="FF0000"/>
                </a:solidFill>
              </a:rPr>
              <a:t>Introduction to Artificial Intelligence and Machine Learning</a:t>
            </a:r>
          </a:p>
        </p:txBody>
      </p:sp>
      <p:sp>
        <p:nvSpPr>
          <p:cNvPr id="5" name="TextBox 4"/>
          <p:cNvSpPr txBox="1"/>
          <p:nvPr/>
        </p:nvSpPr>
        <p:spPr>
          <a:xfrm>
            <a:off x="1777041" y="888521"/>
            <a:ext cx="9765102" cy="3600986"/>
          </a:xfrm>
          <a:prstGeom prst="rect">
            <a:avLst/>
          </a:prstGeom>
          <a:noFill/>
        </p:spPr>
        <p:txBody>
          <a:bodyPr wrap="square" rtlCol="0">
            <a:spAutoFit/>
          </a:bodyPr>
          <a:lstStyle/>
          <a:p>
            <a:r>
              <a:rPr lang="en-US" sz="2400" b="1" dirty="0">
                <a:solidFill>
                  <a:schemeClr val="bg1"/>
                </a:solidFill>
              </a:rPr>
              <a:t>IV. Key Concepts in Machine Learning</a:t>
            </a:r>
          </a:p>
          <a:p>
            <a:pPr marL="800100" lvl="1" indent="-342900" algn="just">
              <a:buFont typeface="Wingdings" panose="05000000000000000000" pitchFamily="2" charset="2"/>
              <a:buChar char="q"/>
            </a:pPr>
            <a:r>
              <a:rPr lang="en-US" sz="2200" b="1" i="1" dirty="0" smtClean="0">
                <a:solidFill>
                  <a:schemeClr val="accent4">
                    <a:lumMod val="75000"/>
                  </a:schemeClr>
                </a:solidFill>
              </a:rPr>
              <a:t>Data</a:t>
            </a:r>
            <a:r>
              <a:rPr lang="en-US" sz="2000" dirty="0" smtClean="0"/>
              <a:t>: ML </a:t>
            </a:r>
            <a:r>
              <a:rPr lang="en-US" sz="2000" dirty="0"/>
              <a:t>algorithms learn from data, which can be structured or </a:t>
            </a:r>
            <a:r>
              <a:rPr lang="en-US" sz="2000" dirty="0" smtClean="0"/>
              <a:t>unstructured.</a:t>
            </a:r>
          </a:p>
          <a:p>
            <a:pPr marL="800100" lvl="1" indent="-342900" algn="just">
              <a:buFont typeface="Wingdings" panose="05000000000000000000" pitchFamily="2" charset="2"/>
              <a:buChar char="q"/>
            </a:pPr>
            <a:r>
              <a:rPr lang="en-US" sz="2200" b="1" i="1" dirty="0">
                <a:solidFill>
                  <a:schemeClr val="accent4">
                    <a:lumMod val="75000"/>
                  </a:schemeClr>
                </a:solidFill>
              </a:rPr>
              <a:t>Training</a:t>
            </a:r>
            <a:r>
              <a:rPr lang="en-US" sz="2000" dirty="0" smtClean="0"/>
              <a:t>: </a:t>
            </a:r>
            <a:r>
              <a:rPr lang="en-US" sz="2000" dirty="0"/>
              <a:t>ML models are trained on historical data to make predictions or </a:t>
            </a:r>
            <a:r>
              <a:rPr lang="en-US" sz="2000" dirty="0" smtClean="0"/>
              <a:t>decisions.</a:t>
            </a:r>
          </a:p>
          <a:p>
            <a:pPr marL="800100" lvl="1" indent="-342900" algn="just">
              <a:buFont typeface="Wingdings" panose="05000000000000000000" pitchFamily="2" charset="2"/>
              <a:buChar char="q"/>
            </a:pPr>
            <a:r>
              <a:rPr lang="en-US" sz="2200" b="1" i="1" dirty="0">
                <a:solidFill>
                  <a:schemeClr val="accent4">
                    <a:lumMod val="75000"/>
                  </a:schemeClr>
                </a:solidFill>
              </a:rPr>
              <a:t>Types of Learning</a:t>
            </a:r>
            <a:r>
              <a:rPr lang="en-US" sz="2000" dirty="0" smtClean="0"/>
              <a:t>: ML </a:t>
            </a:r>
            <a:r>
              <a:rPr lang="en-US" sz="2000" dirty="0"/>
              <a:t>includes supervised, unsupervised, and reinforcement </a:t>
            </a:r>
            <a:r>
              <a:rPr lang="en-US" sz="2000" dirty="0" smtClean="0"/>
              <a:t>learning.</a:t>
            </a:r>
          </a:p>
          <a:p>
            <a:pPr marL="800100" lvl="1" indent="-342900" algn="just">
              <a:buFont typeface="Wingdings" panose="05000000000000000000" pitchFamily="2" charset="2"/>
              <a:buChar char="q"/>
            </a:pPr>
            <a:r>
              <a:rPr lang="en-US" sz="2200" b="1" i="1" dirty="0">
                <a:solidFill>
                  <a:schemeClr val="accent4">
                    <a:lumMod val="75000"/>
                  </a:schemeClr>
                </a:solidFill>
              </a:rPr>
              <a:t>Applications</a:t>
            </a:r>
            <a:r>
              <a:rPr lang="en-US" sz="2000" dirty="0" smtClean="0"/>
              <a:t>: </a:t>
            </a:r>
            <a:r>
              <a:rPr lang="en-US" sz="2000" dirty="0"/>
              <a:t>ML is used for tasks like image recognition, natural language processing, and recommendation systems.</a:t>
            </a:r>
          </a:p>
          <a:p>
            <a:pPr lvl="1"/>
            <a:endParaRPr lang="en-US" dirty="0" smtClean="0"/>
          </a:p>
          <a:p>
            <a:pPr lvl="1"/>
            <a:endParaRPr lang="en-US" dirty="0" smtClean="0"/>
          </a:p>
          <a:p>
            <a:pPr lvl="1"/>
            <a:endParaRPr lang="en-US" dirty="0"/>
          </a:p>
          <a:p>
            <a:endParaRPr lang="en-US" dirty="0">
              <a:solidFill>
                <a:schemeClr val="bg1"/>
              </a:solidFill>
            </a:endParaRPr>
          </a:p>
          <a:p>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t>5</a:t>
            </a:fld>
            <a:endParaRPr lang="en-US" dirty="0"/>
          </a:p>
        </p:txBody>
      </p:sp>
      <p:pic>
        <p:nvPicPr>
          <p:cNvPr id="3" name="Picture 2"/>
          <p:cNvPicPr>
            <a:picLocks noChangeAspect="1"/>
          </p:cNvPicPr>
          <p:nvPr/>
        </p:nvPicPr>
        <p:blipFill>
          <a:blip r:embed="rId2"/>
          <a:stretch>
            <a:fillRect/>
          </a:stretch>
        </p:blipFill>
        <p:spPr>
          <a:xfrm>
            <a:off x="6659592" y="2960171"/>
            <a:ext cx="5263896" cy="1724413"/>
          </a:xfrm>
          <a:prstGeom prst="rect">
            <a:avLst/>
          </a:prstGeom>
        </p:spPr>
      </p:pic>
      <p:pic>
        <p:nvPicPr>
          <p:cNvPr id="6" name="Picture 5"/>
          <p:cNvPicPr>
            <a:picLocks noChangeAspect="1"/>
          </p:cNvPicPr>
          <p:nvPr/>
        </p:nvPicPr>
        <p:blipFill>
          <a:blip r:embed="rId3"/>
          <a:stretch>
            <a:fillRect/>
          </a:stretch>
        </p:blipFill>
        <p:spPr>
          <a:xfrm>
            <a:off x="1203157" y="2960171"/>
            <a:ext cx="4280535" cy="1400175"/>
          </a:xfrm>
          <a:prstGeom prst="rect">
            <a:avLst/>
          </a:prstGeom>
        </p:spPr>
      </p:pic>
      <p:pic>
        <p:nvPicPr>
          <p:cNvPr id="7" name="Picture 6"/>
          <p:cNvPicPr>
            <a:picLocks noChangeAspect="1"/>
          </p:cNvPicPr>
          <p:nvPr/>
        </p:nvPicPr>
        <p:blipFill>
          <a:blip r:embed="rId4"/>
          <a:stretch>
            <a:fillRect/>
          </a:stretch>
        </p:blipFill>
        <p:spPr>
          <a:xfrm>
            <a:off x="1203157" y="5019675"/>
            <a:ext cx="4280535" cy="1266825"/>
          </a:xfrm>
          <a:prstGeom prst="rect">
            <a:avLst/>
          </a:prstGeom>
        </p:spPr>
      </p:pic>
      <p:pic>
        <p:nvPicPr>
          <p:cNvPr id="8" name="Picture 7"/>
          <p:cNvPicPr>
            <a:picLocks noChangeAspect="1"/>
          </p:cNvPicPr>
          <p:nvPr/>
        </p:nvPicPr>
        <p:blipFill>
          <a:blip r:embed="rId5"/>
          <a:stretch>
            <a:fillRect/>
          </a:stretch>
        </p:blipFill>
        <p:spPr>
          <a:xfrm>
            <a:off x="6659592" y="4804220"/>
            <a:ext cx="5263896" cy="1697736"/>
          </a:xfrm>
          <a:prstGeom prst="rect">
            <a:avLst/>
          </a:prstGeom>
        </p:spPr>
      </p:pic>
    </p:spTree>
    <p:extLst>
      <p:ext uri="{BB962C8B-B14F-4D97-AF65-F5344CB8AC3E}">
        <p14:creationId xmlns:p14="http://schemas.microsoft.com/office/powerpoint/2010/main" val="29018562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6</a:t>
            </a:fld>
            <a:endParaRPr lang="en-US" dirty="0"/>
          </a:p>
        </p:txBody>
      </p:sp>
      <p:pic>
        <p:nvPicPr>
          <p:cNvPr id="5" name="Picture 4"/>
          <p:cNvPicPr>
            <a:picLocks noChangeAspect="1"/>
          </p:cNvPicPr>
          <p:nvPr/>
        </p:nvPicPr>
        <p:blipFill>
          <a:blip r:embed="rId2"/>
          <a:stretch>
            <a:fillRect/>
          </a:stretch>
        </p:blipFill>
        <p:spPr>
          <a:xfrm>
            <a:off x="53209" y="2835720"/>
            <a:ext cx="5554028" cy="1943100"/>
          </a:xfrm>
          <a:prstGeom prst="rect">
            <a:avLst/>
          </a:prstGeom>
        </p:spPr>
      </p:pic>
      <p:pic>
        <p:nvPicPr>
          <p:cNvPr id="6" name="Picture 5"/>
          <p:cNvPicPr>
            <a:picLocks noChangeAspect="1"/>
          </p:cNvPicPr>
          <p:nvPr/>
        </p:nvPicPr>
        <p:blipFill>
          <a:blip r:embed="rId3"/>
          <a:stretch>
            <a:fillRect/>
          </a:stretch>
        </p:blipFill>
        <p:spPr>
          <a:xfrm>
            <a:off x="5787387" y="2835720"/>
            <a:ext cx="6234875" cy="1943100"/>
          </a:xfrm>
          <a:prstGeom prst="rect">
            <a:avLst/>
          </a:prstGeom>
        </p:spPr>
      </p:pic>
      <p:pic>
        <p:nvPicPr>
          <p:cNvPr id="9" name="Picture 8"/>
          <p:cNvPicPr>
            <a:picLocks noChangeAspect="1"/>
          </p:cNvPicPr>
          <p:nvPr/>
        </p:nvPicPr>
        <p:blipFill>
          <a:blip r:embed="rId4"/>
          <a:stretch>
            <a:fillRect/>
          </a:stretch>
        </p:blipFill>
        <p:spPr>
          <a:xfrm>
            <a:off x="5844348" y="0"/>
            <a:ext cx="6177914" cy="2835720"/>
          </a:xfrm>
          <a:prstGeom prst="rect">
            <a:avLst/>
          </a:prstGeom>
        </p:spPr>
      </p:pic>
      <p:pic>
        <p:nvPicPr>
          <p:cNvPr id="10" name="Picture 9"/>
          <p:cNvPicPr>
            <a:picLocks noChangeAspect="1"/>
          </p:cNvPicPr>
          <p:nvPr/>
        </p:nvPicPr>
        <p:blipFill>
          <a:blip r:embed="rId5"/>
          <a:stretch>
            <a:fillRect/>
          </a:stretch>
        </p:blipFill>
        <p:spPr>
          <a:xfrm>
            <a:off x="109598" y="0"/>
            <a:ext cx="5441251" cy="2774254"/>
          </a:xfrm>
          <a:prstGeom prst="rect">
            <a:avLst/>
          </a:prstGeom>
        </p:spPr>
      </p:pic>
      <p:pic>
        <p:nvPicPr>
          <p:cNvPr id="3" name="Picture 2"/>
          <p:cNvPicPr>
            <a:picLocks noChangeAspect="1"/>
          </p:cNvPicPr>
          <p:nvPr/>
        </p:nvPicPr>
        <p:blipFill>
          <a:blip r:embed="rId6"/>
          <a:stretch>
            <a:fillRect/>
          </a:stretch>
        </p:blipFill>
        <p:spPr>
          <a:xfrm>
            <a:off x="5295709" y="5007053"/>
            <a:ext cx="5495925" cy="1752441"/>
          </a:xfrm>
          <a:prstGeom prst="rect">
            <a:avLst/>
          </a:prstGeom>
        </p:spPr>
      </p:pic>
      <p:pic>
        <p:nvPicPr>
          <p:cNvPr id="7" name="Picture 6"/>
          <p:cNvPicPr>
            <a:picLocks noChangeAspect="1"/>
          </p:cNvPicPr>
          <p:nvPr/>
        </p:nvPicPr>
        <p:blipFill>
          <a:blip r:embed="rId7"/>
          <a:stretch>
            <a:fillRect/>
          </a:stretch>
        </p:blipFill>
        <p:spPr>
          <a:xfrm>
            <a:off x="472785" y="5522911"/>
            <a:ext cx="4714875" cy="542925"/>
          </a:xfrm>
          <a:prstGeom prst="rect">
            <a:avLst/>
          </a:prstGeom>
        </p:spPr>
      </p:pic>
    </p:spTree>
    <p:extLst>
      <p:ext uri="{BB962C8B-B14F-4D97-AF65-F5344CB8AC3E}">
        <p14:creationId xmlns:p14="http://schemas.microsoft.com/office/powerpoint/2010/main" val="14677096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D22F896-40B5-4ADD-8801-0D06FADFA095}" type="slidenum">
              <a:rPr lang="en-US" smtClean="0"/>
              <a:t>7</a:t>
            </a:fld>
            <a:endParaRPr lang="en-US" dirty="0"/>
          </a:p>
        </p:txBody>
      </p:sp>
      <p:pic>
        <p:nvPicPr>
          <p:cNvPr id="6" name="Picture 5"/>
          <p:cNvPicPr>
            <a:picLocks noChangeAspect="1"/>
          </p:cNvPicPr>
          <p:nvPr/>
        </p:nvPicPr>
        <p:blipFill>
          <a:blip r:embed="rId2"/>
          <a:stretch>
            <a:fillRect/>
          </a:stretch>
        </p:blipFill>
        <p:spPr>
          <a:xfrm>
            <a:off x="1453895" y="1230057"/>
            <a:ext cx="8822425" cy="5280471"/>
          </a:xfrm>
          <a:prstGeom prst="rect">
            <a:avLst/>
          </a:prstGeom>
        </p:spPr>
      </p:pic>
      <p:sp>
        <p:nvSpPr>
          <p:cNvPr id="8" name="TextBox 7"/>
          <p:cNvSpPr txBox="1"/>
          <p:nvPr/>
        </p:nvSpPr>
        <p:spPr>
          <a:xfrm>
            <a:off x="3648456" y="301752"/>
            <a:ext cx="4434840" cy="461665"/>
          </a:xfrm>
          <a:prstGeom prst="rect">
            <a:avLst/>
          </a:prstGeom>
          <a:noFill/>
        </p:spPr>
        <p:txBody>
          <a:bodyPr wrap="square" rtlCol="0">
            <a:spAutoFit/>
          </a:bodyPr>
          <a:lstStyle/>
          <a:p>
            <a:pPr algn="ctr"/>
            <a:r>
              <a:rPr lang="en-US" sz="2400" b="1" i="1" dirty="0" smtClean="0">
                <a:solidFill>
                  <a:srgbClr val="FF0000"/>
                </a:solidFill>
              </a:rPr>
              <a:t>Machine Learning Algorithms</a:t>
            </a:r>
            <a:endParaRPr lang="en-US" sz="2400" b="1" i="1" dirty="0">
              <a:solidFill>
                <a:srgbClr val="FF0000"/>
              </a:solidFill>
            </a:endParaRPr>
          </a:p>
        </p:txBody>
      </p:sp>
    </p:spTree>
    <p:extLst>
      <p:ext uri="{BB962C8B-B14F-4D97-AF65-F5344CB8AC3E}">
        <p14:creationId xmlns:p14="http://schemas.microsoft.com/office/powerpoint/2010/main" val="1976224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93033" y="112143"/>
            <a:ext cx="7651630" cy="461665"/>
          </a:xfrm>
          <a:prstGeom prst="rect">
            <a:avLst/>
          </a:prstGeom>
          <a:noFill/>
        </p:spPr>
        <p:txBody>
          <a:bodyPr wrap="square" rtlCol="0">
            <a:spAutoFit/>
          </a:bodyPr>
          <a:lstStyle/>
          <a:p>
            <a:r>
              <a:rPr lang="en-US" sz="2400" b="1" i="1" dirty="0">
                <a:solidFill>
                  <a:srgbClr val="FF0000"/>
                </a:solidFill>
              </a:rPr>
              <a:t>Introduction to Artificial Intelligence and Machine Learning</a:t>
            </a:r>
          </a:p>
        </p:txBody>
      </p:sp>
      <p:sp>
        <p:nvSpPr>
          <p:cNvPr id="5" name="TextBox 4"/>
          <p:cNvSpPr txBox="1"/>
          <p:nvPr/>
        </p:nvSpPr>
        <p:spPr>
          <a:xfrm>
            <a:off x="1777041" y="888521"/>
            <a:ext cx="9579807" cy="2800767"/>
          </a:xfrm>
          <a:prstGeom prst="rect">
            <a:avLst/>
          </a:prstGeom>
          <a:noFill/>
        </p:spPr>
        <p:txBody>
          <a:bodyPr wrap="square" rtlCol="0">
            <a:spAutoFit/>
          </a:bodyPr>
          <a:lstStyle/>
          <a:p>
            <a:endParaRPr lang="en-US" dirty="0" smtClean="0"/>
          </a:p>
          <a:p>
            <a:r>
              <a:rPr lang="en-US" sz="2400" b="1" dirty="0" smtClean="0">
                <a:solidFill>
                  <a:schemeClr val="bg1"/>
                </a:solidFill>
              </a:rPr>
              <a:t>VI</a:t>
            </a:r>
            <a:r>
              <a:rPr lang="en-US" sz="2400" b="1" dirty="0">
                <a:solidFill>
                  <a:schemeClr val="bg1"/>
                </a:solidFill>
              </a:rPr>
              <a:t>. The Future of AI and </a:t>
            </a:r>
            <a:r>
              <a:rPr lang="en-US" sz="2400" b="1" dirty="0" smtClean="0">
                <a:solidFill>
                  <a:schemeClr val="bg1"/>
                </a:solidFill>
              </a:rPr>
              <a:t>ML</a:t>
            </a:r>
            <a:endParaRPr lang="en-US" sz="2400" b="1" dirty="0">
              <a:solidFill>
                <a:schemeClr val="bg1"/>
              </a:solidFill>
            </a:endParaRPr>
          </a:p>
          <a:p>
            <a:pPr marL="742950" lvl="1" indent="-285750">
              <a:buFont typeface="Wingdings" panose="05000000000000000000" pitchFamily="2" charset="2"/>
              <a:buChar char="q"/>
            </a:pPr>
            <a:r>
              <a:rPr lang="en-US" sz="2000" dirty="0" smtClean="0"/>
              <a:t>AI </a:t>
            </a:r>
            <a:r>
              <a:rPr lang="en-US" sz="2000" dirty="0"/>
              <a:t>and ML continue to advance, with deep learning and neural networks at the </a:t>
            </a:r>
            <a:r>
              <a:rPr lang="en-US" sz="2000" dirty="0" smtClean="0"/>
              <a:t>forefront.</a:t>
            </a:r>
          </a:p>
          <a:p>
            <a:pPr marL="742950" lvl="1" indent="-285750">
              <a:buFont typeface="Wingdings" panose="05000000000000000000" pitchFamily="2" charset="2"/>
              <a:buChar char="q"/>
            </a:pPr>
            <a:r>
              <a:rPr lang="en-US" sz="2000" dirty="0" smtClean="0"/>
              <a:t>Ethical </a:t>
            </a:r>
            <a:r>
              <a:rPr lang="en-US" sz="2000" dirty="0"/>
              <a:t>considerations, privacy, and AI safety are important topics in AI </a:t>
            </a:r>
            <a:r>
              <a:rPr lang="en-US" sz="2000" dirty="0" smtClean="0"/>
              <a:t>development.</a:t>
            </a:r>
          </a:p>
          <a:p>
            <a:pPr marL="742950" lvl="1" indent="-285750">
              <a:buFont typeface="Wingdings" panose="05000000000000000000" pitchFamily="2" charset="2"/>
              <a:buChar char="q"/>
            </a:pPr>
            <a:r>
              <a:rPr lang="en-US" sz="2000" dirty="0" smtClean="0"/>
              <a:t>The </a:t>
            </a:r>
            <a:r>
              <a:rPr lang="en-US" sz="2000" dirty="0"/>
              <a:t>job market for AI and ML professionals is growing rapidly.</a:t>
            </a:r>
          </a:p>
          <a:p>
            <a:pPr lvl="1"/>
            <a:endParaRPr lang="en-US" dirty="0"/>
          </a:p>
          <a:p>
            <a:pPr algn="just"/>
            <a:endParaRPr lang="en-US" dirty="0">
              <a:solidFill>
                <a:schemeClr val="bg1"/>
              </a:solidFill>
            </a:endParaRPr>
          </a:p>
          <a:p>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t>8</a:t>
            </a:fld>
            <a:endParaRPr lang="en-US" dirty="0"/>
          </a:p>
        </p:txBody>
      </p:sp>
      <p:pic>
        <p:nvPicPr>
          <p:cNvPr id="3" name="Picture 2"/>
          <p:cNvPicPr>
            <a:picLocks noChangeAspect="1"/>
          </p:cNvPicPr>
          <p:nvPr/>
        </p:nvPicPr>
        <p:blipFill>
          <a:blip r:embed="rId2"/>
          <a:stretch>
            <a:fillRect/>
          </a:stretch>
        </p:blipFill>
        <p:spPr>
          <a:xfrm>
            <a:off x="770029" y="3168777"/>
            <a:ext cx="10496550" cy="3108264"/>
          </a:xfrm>
          <a:prstGeom prst="rect">
            <a:avLst/>
          </a:prstGeom>
        </p:spPr>
      </p:pic>
    </p:spTree>
    <p:extLst>
      <p:ext uri="{BB962C8B-B14F-4D97-AF65-F5344CB8AC3E}">
        <p14:creationId xmlns:p14="http://schemas.microsoft.com/office/powerpoint/2010/main" val="40881703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90113" y="194439"/>
            <a:ext cx="7651630" cy="461665"/>
          </a:xfrm>
          <a:prstGeom prst="rect">
            <a:avLst/>
          </a:prstGeom>
          <a:noFill/>
        </p:spPr>
        <p:txBody>
          <a:bodyPr wrap="square" rtlCol="0">
            <a:spAutoFit/>
          </a:bodyPr>
          <a:lstStyle/>
          <a:p>
            <a:pPr algn="ctr"/>
            <a:r>
              <a:rPr lang="en-US" sz="2400" b="1" i="1" dirty="0">
                <a:solidFill>
                  <a:srgbClr val="FF0000"/>
                </a:solidFill>
              </a:rPr>
              <a:t>Why Programming of Machine Learning in </a:t>
            </a:r>
            <a:r>
              <a:rPr lang="en-US" sz="2400" b="1" i="1" dirty="0" smtClean="0">
                <a:solidFill>
                  <a:srgbClr val="FF0000"/>
                </a:solidFill>
              </a:rPr>
              <a:t>Python?</a:t>
            </a:r>
            <a:endParaRPr lang="en-US" sz="2400" b="1" i="1" dirty="0">
              <a:solidFill>
                <a:srgbClr val="FF0000"/>
              </a:solidFill>
            </a:endParaRPr>
          </a:p>
        </p:txBody>
      </p:sp>
      <p:sp>
        <p:nvSpPr>
          <p:cNvPr id="5" name="TextBox 4"/>
          <p:cNvSpPr txBox="1"/>
          <p:nvPr/>
        </p:nvSpPr>
        <p:spPr>
          <a:xfrm>
            <a:off x="1777041" y="915953"/>
            <a:ext cx="9765102" cy="4031873"/>
          </a:xfrm>
          <a:prstGeom prst="rect">
            <a:avLst/>
          </a:prstGeom>
          <a:noFill/>
        </p:spPr>
        <p:txBody>
          <a:bodyPr wrap="square" rtlCol="0">
            <a:spAutoFit/>
          </a:bodyPr>
          <a:lstStyle/>
          <a:p>
            <a:r>
              <a:rPr lang="en-US" sz="2200" dirty="0">
                <a:solidFill>
                  <a:schemeClr val="accent4">
                    <a:lumMod val="75000"/>
                  </a:schemeClr>
                </a:solidFill>
              </a:rPr>
              <a:t>Programming Machine Learning in Python is a popular choice for several reasons</a:t>
            </a:r>
            <a:r>
              <a:rPr lang="en-US" sz="2200" dirty="0" smtClean="0">
                <a:solidFill>
                  <a:schemeClr val="accent4">
                    <a:lumMod val="75000"/>
                  </a:schemeClr>
                </a:solidFill>
              </a:rPr>
              <a:t>:</a:t>
            </a:r>
          </a:p>
          <a:p>
            <a:endParaRPr lang="en-US" sz="2000" dirty="0"/>
          </a:p>
          <a:p>
            <a:pPr marL="1257300" lvl="2" indent="-342900">
              <a:buAutoNum type="arabicPeriod"/>
            </a:pPr>
            <a:r>
              <a:rPr lang="en-US" sz="2000" b="1" dirty="0" smtClean="0"/>
              <a:t>Ease </a:t>
            </a:r>
            <a:r>
              <a:rPr lang="en-US" sz="2000" b="1" dirty="0"/>
              <a:t>of Learning</a:t>
            </a:r>
            <a:r>
              <a:rPr lang="en-US" sz="2000" b="1" dirty="0" smtClean="0"/>
              <a:t>:</a:t>
            </a:r>
          </a:p>
          <a:p>
            <a:pPr marL="1257300" lvl="2" indent="-342900">
              <a:buAutoNum type="arabicPeriod"/>
            </a:pPr>
            <a:r>
              <a:rPr lang="en-US" sz="2000" b="1" dirty="0"/>
              <a:t>Abundant Libraries and Frameworks</a:t>
            </a:r>
            <a:r>
              <a:rPr lang="en-US" sz="2000" dirty="0"/>
              <a:t>: </a:t>
            </a:r>
            <a:r>
              <a:rPr lang="en-US" sz="2000" b="1" dirty="0" smtClean="0"/>
              <a:t>:</a:t>
            </a:r>
          </a:p>
          <a:p>
            <a:pPr marL="1257300" lvl="2" indent="-342900">
              <a:buAutoNum type="arabicPeriod"/>
            </a:pPr>
            <a:r>
              <a:rPr lang="en-US" sz="2000" b="1" dirty="0"/>
              <a:t>Community and Support:</a:t>
            </a:r>
            <a:r>
              <a:rPr lang="en-US" sz="2000" dirty="0"/>
              <a:t> </a:t>
            </a:r>
            <a:endParaRPr lang="en-US" sz="2000" dirty="0" smtClean="0"/>
          </a:p>
          <a:p>
            <a:pPr marL="1257300" lvl="2" indent="-342900">
              <a:buAutoNum type="arabicPeriod"/>
            </a:pPr>
            <a:r>
              <a:rPr lang="en-US" sz="2000" b="1" dirty="0"/>
              <a:t>Flexibility</a:t>
            </a:r>
            <a:r>
              <a:rPr lang="en-US" sz="2000" b="1" dirty="0" smtClean="0"/>
              <a:t>:</a:t>
            </a:r>
          </a:p>
          <a:p>
            <a:pPr marL="1257300" lvl="2" indent="-342900">
              <a:buAutoNum type="arabicPeriod"/>
            </a:pPr>
            <a:r>
              <a:rPr lang="en-US" sz="2000" b="1" dirty="0"/>
              <a:t>Libraries for Data Manipulation</a:t>
            </a:r>
            <a:r>
              <a:rPr lang="en-US" sz="2000" b="1" dirty="0" smtClean="0"/>
              <a:t>:</a:t>
            </a:r>
          </a:p>
          <a:p>
            <a:pPr marL="1257300" lvl="2" indent="-342900">
              <a:buAutoNum type="arabicPeriod"/>
            </a:pPr>
            <a:r>
              <a:rPr lang="en-US" sz="2000" b="1" dirty="0"/>
              <a:t>Visualization Tools</a:t>
            </a:r>
            <a:r>
              <a:rPr lang="en-US" sz="2000" b="1" dirty="0" smtClean="0"/>
              <a:t>:</a:t>
            </a:r>
          </a:p>
          <a:p>
            <a:pPr marL="1257300" lvl="2" indent="-342900">
              <a:buAutoNum type="arabicPeriod"/>
            </a:pPr>
            <a:r>
              <a:rPr lang="en-US" sz="2000" b="1" dirty="0"/>
              <a:t>Open Source</a:t>
            </a:r>
            <a:r>
              <a:rPr lang="en-US" sz="2000" b="1" dirty="0" smtClean="0"/>
              <a:t>:</a:t>
            </a:r>
          </a:p>
          <a:p>
            <a:pPr marL="1257300" lvl="2" indent="-342900">
              <a:buAutoNum type="arabicPeriod"/>
            </a:pPr>
            <a:r>
              <a:rPr lang="en-US" sz="2000" b="1" dirty="0"/>
              <a:t>Interoperability:</a:t>
            </a:r>
            <a:r>
              <a:rPr lang="en-US" dirty="0"/>
              <a:t/>
            </a:r>
            <a:br>
              <a:rPr lang="en-US" dirty="0"/>
            </a:br>
            <a:endParaRPr lang="en-US" dirty="0"/>
          </a:p>
          <a:p>
            <a:pPr algn="just"/>
            <a:endParaRPr lang="en-US" dirty="0">
              <a:solidFill>
                <a:schemeClr val="bg1"/>
              </a:solidFill>
            </a:endParaRPr>
          </a:p>
          <a:p>
            <a:endParaRPr lang="en-US" dirty="0"/>
          </a:p>
        </p:txBody>
      </p:sp>
      <p:sp>
        <p:nvSpPr>
          <p:cNvPr id="2" name="Slide Number Placeholder 1"/>
          <p:cNvSpPr>
            <a:spLocks noGrp="1"/>
          </p:cNvSpPr>
          <p:nvPr>
            <p:ph type="sldNum" sz="quarter" idx="12"/>
          </p:nvPr>
        </p:nvSpPr>
        <p:spPr/>
        <p:txBody>
          <a:bodyPr/>
          <a:lstStyle/>
          <a:p>
            <a:fld id="{6D22F896-40B5-4ADD-8801-0D06FADFA095}" type="slidenum">
              <a:rPr lang="en-US" smtClean="0"/>
              <a:t>9</a:t>
            </a:fld>
            <a:endParaRPr lang="en-US" dirty="0"/>
          </a:p>
        </p:txBody>
      </p:sp>
      <p:pic>
        <p:nvPicPr>
          <p:cNvPr id="3" name="Picture 2"/>
          <p:cNvPicPr>
            <a:picLocks noChangeAspect="1"/>
          </p:cNvPicPr>
          <p:nvPr/>
        </p:nvPicPr>
        <p:blipFill>
          <a:blip r:embed="rId3"/>
          <a:stretch>
            <a:fillRect/>
          </a:stretch>
        </p:blipFill>
        <p:spPr>
          <a:xfrm>
            <a:off x="1255395" y="4063364"/>
            <a:ext cx="9772650" cy="2638805"/>
          </a:xfrm>
          <a:prstGeom prst="rect">
            <a:avLst/>
          </a:prstGeom>
        </p:spPr>
      </p:pic>
    </p:spTree>
    <p:extLst>
      <p:ext uri="{BB962C8B-B14F-4D97-AF65-F5344CB8AC3E}">
        <p14:creationId xmlns:p14="http://schemas.microsoft.com/office/powerpoint/2010/main" val="304476383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539</TotalTime>
  <Words>3842</Words>
  <Application>Microsoft Office PowerPoint</Application>
  <PresentationFormat>Widescreen</PresentationFormat>
  <Paragraphs>232</Paragraphs>
  <Slides>14</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Trebuchet MS</vt:lpstr>
      <vt:lpstr>Tw Cen MT</vt:lpstr>
      <vt:lpstr>Wingdings</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Shardha Nand</dc:creator>
  <cp:lastModifiedBy>Shardha Nand</cp:lastModifiedBy>
  <cp:revision>80</cp:revision>
  <dcterms:created xsi:type="dcterms:W3CDTF">2023-10-09T04:31:29Z</dcterms:created>
  <dcterms:modified xsi:type="dcterms:W3CDTF">2023-10-16T04:36:53Z</dcterms:modified>
</cp:coreProperties>
</file>